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595360" y="-2377440"/>
            <a:ext cx="6400800" cy="6400800"/>
          </a:xfrm>
          <a:prstGeom prst="ellipse">
            <a:avLst/>
          </a:prstGeom>
          <a:solidFill>
            <a:srgbClr val="FF036E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2377440" y="4206240"/>
            <a:ext cx="5486400" cy="5486400"/>
          </a:xfrm>
          <a:prstGeom prst="ellipse">
            <a:avLst/>
          </a:prstGeom>
          <a:solidFill>
            <a:srgbClr val="FF036E">
              <a:alpha val="8000"/>
            </a:srgbClr>
          </a:solidFill>
          <a:ln/>
        </p:spPr>
      </p:sp>
      <p:pic>
        <p:nvPicPr>
          <p:cNvPr id="4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640080"/>
            <a:ext cx="2377440" cy="2971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468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MEDIA KIT  ·  2026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640080" y="2788920"/>
            <a:ext cx="96012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Рекламні формати та</a:t>
            </a:r>
            <a:endParaRPr lang="en-US" sz="48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партнерства з контентом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640080" y="46177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Формати контенту для бронювання компаніями зі сфер ШІ, цифровізації, e-commerce, кібербезпеки, FinTech та цифрової економіки.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598932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894015" y="61264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Kontakt: sales@noack.digital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ОРІЄНТАЦІЯ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Який формат вам підходить?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10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640080" y="1783080"/>
            <a:ext cx="64008" cy="676656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0" name="Text 6"/>
          <p:cNvSpPr/>
          <p:nvPr/>
        </p:nvSpPr>
        <p:spPr>
          <a:xfrm>
            <a:off x="960120" y="1783080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Потрібне Dofollow-посилання?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8778240" y="1856232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2" name="Text 8"/>
          <p:cNvSpPr/>
          <p:nvPr/>
        </p:nvSpPr>
        <p:spPr>
          <a:xfrm>
            <a:off x="8869680" y="1856232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1300" dirty="0"/>
          </a:p>
        </p:txBody>
      </p:sp>
      <p:sp>
        <p:nvSpPr>
          <p:cNvPr id="13" name="Shape 9"/>
          <p:cNvSpPr/>
          <p:nvPr/>
        </p:nvSpPr>
        <p:spPr>
          <a:xfrm>
            <a:off x="640080" y="2624328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0080" y="2624328"/>
            <a:ext cx="64008" cy="676656"/>
          </a:xfrm>
          <a:prstGeom prst="rect">
            <a:avLst/>
          </a:prstGeom>
          <a:solidFill>
            <a:srgbClr val="2A6FDB"/>
          </a:solidFill>
          <a:ln/>
        </p:spPr>
      </p:sp>
      <p:sp>
        <p:nvSpPr>
          <p:cNvPr id="15" name="Text 11"/>
          <p:cNvSpPr/>
          <p:nvPr/>
        </p:nvSpPr>
        <p:spPr>
          <a:xfrm>
            <a:off x="960120" y="2624328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Хочете розмістити готову рекламну статтю?</a:t>
            </a:r>
            <a:endParaRPr lang="en-US" sz="1350" dirty="0"/>
          </a:p>
        </p:txBody>
      </p:sp>
      <p:sp>
        <p:nvSpPr>
          <p:cNvPr id="16" name="Shape 12"/>
          <p:cNvSpPr/>
          <p:nvPr/>
        </p:nvSpPr>
        <p:spPr>
          <a:xfrm>
            <a:off x="8778240" y="2697480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17" name="Text 13"/>
          <p:cNvSpPr/>
          <p:nvPr/>
        </p:nvSpPr>
        <p:spPr>
          <a:xfrm>
            <a:off x="8869680" y="2697480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6FD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640080" y="3465576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40080" y="3465576"/>
            <a:ext cx="64008" cy="676656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960120" y="3465576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Хочете стати видимими як зовнішній експерт?</a:t>
            </a:r>
            <a:endParaRPr lang="en-US" sz="1350" dirty="0"/>
          </a:p>
        </p:txBody>
      </p:sp>
      <p:sp>
        <p:nvSpPr>
          <p:cNvPr id="21" name="Shape 17"/>
          <p:cNvSpPr/>
          <p:nvPr/>
        </p:nvSpPr>
        <p:spPr>
          <a:xfrm>
            <a:off x="8778240" y="3538728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2" name="Text 18"/>
          <p:cNvSpPr/>
          <p:nvPr/>
        </p:nvSpPr>
        <p:spPr>
          <a:xfrm>
            <a:off x="8869680" y="3538728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Гостьова стаття</a:t>
            </a:r>
            <a:endParaRPr lang="en-US" sz="1300" dirty="0"/>
          </a:p>
        </p:txBody>
      </p:sp>
      <p:sp>
        <p:nvSpPr>
          <p:cNvPr id="23" name="Shape 19"/>
          <p:cNvSpPr/>
          <p:nvPr/>
        </p:nvSpPr>
        <p:spPr>
          <a:xfrm>
            <a:off x="640080" y="4306824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640080" y="4306824"/>
            <a:ext cx="64008" cy="676656"/>
          </a:xfrm>
          <a:prstGeom prst="rect">
            <a:avLst/>
          </a:prstGeom>
          <a:solidFill>
            <a:srgbClr val="C77700"/>
          </a:solidFill>
          <a:ln/>
        </p:spPr>
      </p:sp>
      <p:sp>
        <p:nvSpPr>
          <p:cNvPr id="25" name="Text 21"/>
          <p:cNvSpPr/>
          <p:nvPr/>
        </p:nvSpPr>
        <p:spPr>
          <a:xfrm>
            <a:off x="960120" y="4306824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Хочете розмістити посилання в існуючій статті?</a:t>
            </a:r>
            <a:endParaRPr lang="en-US" sz="1350" dirty="0"/>
          </a:p>
        </p:txBody>
      </p:sp>
      <p:sp>
        <p:nvSpPr>
          <p:cNvPr id="26" name="Shape 22"/>
          <p:cNvSpPr/>
          <p:nvPr/>
        </p:nvSpPr>
        <p:spPr>
          <a:xfrm>
            <a:off x="8778240" y="4379976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27" name="Text 23"/>
          <p:cNvSpPr/>
          <p:nvPr/>
        </p:nvSpPr>
        <p:spPr>
          <a:xfrm>
            <a:off x="8869680" y="4379976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770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</a:t>
            </a:r>
            <a:endParaRPr lang="en-US" sz="1300" dirty="0"/>
          </a:p>
        </p:txBody>
      </p:sp>
      <p:sp>
        <p:nvSpPr>
          <p:cNvPr id="28" name="Shape 24"/>
          <p:cNvSpPr/>
          <p:nvPr/>
        </p:nvSpPr>
        <p:spPr>
          <a:xfrm>
            <a:off x="640080" y="5148072"/>
            <a:ext cx="10911535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640080" y="5148072"/>
            <a:ext cx="64008" cy="676656"/>
          </a:xfrm>
          <a:prstGeom prst="rect">
            <a:avLst/>
          </a:prstGeom>
          <a:solidFill>
            <a:srgbClr val="6B3DD9"/>
          </a:solidFill>
          <a:ln/>
        </p:spPr>
      </p:sp>
      <p:sp>
        <p:nvSpPr>
          <p:cNvPr id="30" name="Text 26"/>
          <p:cNvSpPr/>
          <p:nvPr/>
        </p:nvSpPr>
        <p:spPr>
          <a:xfrm>
            <a:off x="960120" y="5148072"/>
            <a:ext cx="731520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Хочете опублікувати корпоративне повідомлення?</a:t>
            </a:r>
            <a:endParaRPr lang="en-US" sz="1350" dirty="0"/>
          </a:p>
        </p:txBody>
      </p:sp>
      <p:sp>
        <p:nvSpPr>
          <p:cNvPr id="31" name="Shape 27"/>
          <p:cNvSpPr/>
          <p:nvPr/>
        </p:nvSpPr>
        <p:spPr>
          <a:xfrm>
            <a:off x="8778240" y="5221224"/>
            <a:ext cx="2773375" cy="530352"/>
          </a:xfrm>
          <a:prstGeom prst="rect">
            <a:avLst/>
          </a:prstGeom>
          <a:solidFill>
            <a:srgbClr val="FFE9F2"/>
          </a:solidFill>
          <a:ln/>
        </p:spPr>
      </p:sp>
      <p:sp>
        <p:nvSpPr>
          <p:cNvPr id="32" name="Text 28"/>
          <p:cNvSpPr/>
          <p:nvPr/>
        </p:nvSpPr>
        <p:spPr>
          <a:xfrm>
            <a:off x="8869680" y="5221224"/>
            <a:ext cx="2590495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3DD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Пресреліз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ТАК ПРОСТО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Процес бронювання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11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804672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01</a:t>
            </a:r>
            <a:endParaRPr lang="en-US" sz="2600" dirty="0"/>
          </a:p>
        </p:txBody>
      </p:sp>
      <p:sp>
        <p:nvSpPr>
          <p:cNvPr id="10" name="Text 6"/>
          <p:cNvSpPr/>
          <p:nvPr/>
        </p:nvSpPr>
        <p:spPr>
          <a:xfrm>
            <a:off x="804672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Запит і узгодження теми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804672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Ви надаєте формат, тему та цільову URL або матеріали.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2593787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2868107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032699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</a:t>
            </a:r>
            <a:endParaRPr lang="en-US" sz="2600" dirty="0"/>
          </a:p>
        </p:txBody>
      </p:sp>
      <p:sp>
        <p:nvSpPr>
          <p:cNvPr id="15" name="Text 11"/>
          <p:cNvSpPr/>
          <p:nvPr/>
        </p:nvSpPr>
        <p:spPr>
          <a:xfrm>
            <a:off x="3032699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Надіслати матеріали</a:t>
            </a:r>
            <a:endParaRPr lang="en-US" sz="1250" dirty="0"/>
          </a:p>
        </p:txBody>
      </p:sp>
      <p:sp>
        <p:nvSpPr>
          <p:cNvPr id="16" name="Text 12"/>
          <p:cNvSpPr/>
          <p:nvPr/>
        </p:nvSpPr>
        <p:spPr>
          <a:xfrm>
            <a:off x="3032699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Текст, зображення, анкорний текст або пресреліз — залежно від формату.</a:t>
            </a:r>
            <a:endParaRPr lang="en-US" sz="1050" dirty="0"/>
          </a:p>
        </p:txBody>
      </p:sp>
      <p:sp>
        <p:nvSpPr>
          <p:cNvPr id="17" name="Text 13"/>
          <p:cNvSpPr/>
          <p:nvPr/>
        </p:nvSpPr>
        <p:spPr>
          <a:xfrm>
            <a:off x="4821814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18" name="Shape 14"/>
          <p:cNvSpPr/>
          <p:nvPr/>
        </p:nvSpPr>
        <p:spPr>
          <a:xfrm>
            <a:off x="5096134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260726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</a:t>
            </a:r>
            <a:endParaRPr lang="en-US" sz="2600" dirty="0"/>
          </a:p>
        </p:txBody>
      </p:sp>
      <p:sp>
        <p:nvSpPr>
          <p:cNvPr id="20" name="Text 16"/>
          <p:cNvSpPr/>
          <p:nvPr/>
        </p:nvSpPr>
        <p:spPr>
          <a:xfrm>
            <a:off x="5260726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Редакційна перевірка</a:t>
            </a:r>
            <a:endParaRPr lang="en-US" sz="1250" dirty="0"/>
          </a:p>
        </p:txBody>
      </p:sp>
      <p:sp>
        <p:nvSpPr>
          <p:cNvPr id="21" name="Text 17"/>
          <p:cNvSpPr/>
          <p:nvPr/>
        </p:nvSpPr>
        <p:spPr>
          <a:xfrm>
            <a:off x="5260726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Ми перевіряємо тему, цільове посилання, анкор і якість.</a:t>
            </a:r>
            <a:endParaRPr lang="en-US" sz="1050" dirty="0"/>
          </a:p>
        </p:txBody>
      </p:sp>
      <p:sp>
        <p:nvSpPr>
          <p:cNvPr id="22" name="Text 18"/>
          <p:cNvSpPr/>
          <p:nvPr/>
        </p:nvSpPr>
        <p:spPr>
          <a:xfrm>
            <a:off x="7049841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9"/>
          <p:cNvSpPr/>
          <p:nvPr/>
        </p:nvSpPr>
        <p:spPr>
          <a:xfrm>
            <a:off x="7324161" y="2103120"/>
            <a:ext cx="1999427" cy="3017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4" name="Text 20"/>
          <p:cNvSpPr/>
          <p:nvPr/>
        </p:nvSpPr>
        <p:spPr>
          <a:xfrm>
            <a:off x="7488753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</a:t>
            </a:r>
            <a:endParaRPr lang="en-US" sz="2600" dirty="0"/>
          </a:p>
        </p:txBody>
      </p:sp>
      <p:sp>
        <p:nvSpPr>
          <p:cNvPr id="25" name="Text 21"/>
          <p:cNvSpPr/>
          <p:nvPr/>
        </p:nvSpPr>
        <p:spPr>
          <a:xfrm>
            <a:off x="7488753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Публікація</a:t>
            </a:r>
            <a:endParaRPr lang="en-US" sz="1250" dirty="0"/>
          </a:p>
        </p:txBody>
      </p:sp>
      <p:sp>
        <p:nvSpPr>
          <p:cNvPr id="26" name="Text 22"/>
          <p:cNvSpPr/>
          <p:nvPr/>
        </p:nvSpPr>
        <p:spPr>
          <a:xfrm>
            <a:off x="7488753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Після схвалення відбувається публікація — зазвичай протягом 24 год.</a:t>
            </a:r>
            <a:endParaRPr lang="en-US" sz="1050" dirty="0"/>
          </a:p>
        </p:txBody>
      </p:sp>
      <p:sp>
        <p:nvSpPr>
          <p:cNvPr id="27" name="Text 23"/>
          <p:cNvSpPr/>
          <p:nvPr/>
        </p:nvSpPr>
        <p:spPr>
          <a:xfrm>
            <a:off x="9277868" y="33832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C9C9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→</a:t>
            </a:r>
            <a:endParaRPr lang="en-US" sz="1800" dirty="0"/>
          </a:p>
        </p:txBody>
      </p:sp>
      <p:sp>
        <p:nvSpPr>
          <p:cNvPr id="28" name="Shape 24"/>
          <p:cNvSpPr/>
          <p:nvPr/>
        </p:nvSpPr>
        <p:spPr>
          <a:xfrm>
            <a:off x="9552188" y="2103120"/>
            <a:ext cx="1999427" cy="3017520"/>
          </a:xfrm>
          <a:prstGeom prst="rect">
            <a:avLst/>
          </a:prstGeom>
          <a:solidFill>
            <a:srgbClr val="272727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9716780" y="2286000"/>
            <a:ext cx="1670243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</a:t>
            </a:r>
            <a:endParaRPr lang="en-US" sz="2600" dirty="0"/>
          </a:p>
        </p:txBody>
      </p:sp>
      <p:sp>
        <p:nvSpPr>
          <p:cNvPr id="30" name="Text 26"/>
          <p:cNvSpPr/>
          <p:nvPr/>
        </p:nvSpPr>
        <p:spPr>
          <a:xfrm>
            <a:off x="9716780" y="2971800"/>
            <a:ext cx="16702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Посилання та рахунок</a:t>
            </a:r>
            <a:endParaRPr lang="en-US" sz="1250" dirty="0"/>
          </a:p>
        </p:txBody>
      </p:sp>
      <p:sp>
        <p:nvSpPr>
          <p:cNvPr id="31" name="Text 27"/>
          <p:cNvSpPr/>
          <p:nvPr/>
        </p:nvSpPr>
        <p:spPr>
          <a:xfrm>
            <a:off x="9716780" y="3703320"/>
            <a:ext cx="1670243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Ви отримуєте посилання на публікацію та рахунок.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КОРИСНО ЗНАТИ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Загальні умови бронювання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12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1984248"/>
            <a:ext cx="128016" cy="128016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0" name="Text 6"/>
          <p:cNvSpPr/>
          <p:nvPr/>
        </p:nvSpPr>
        <p:spPr>
          <a:xfrm>
            <a:off x="1097280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Оплата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868680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виключно банківський переказ / SEPA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Рахунок до сплати протягом 14 днів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усі ціни нетто в євро, плюс законний ПДВ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без оплати через PayPal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6233008" y="178308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6461608" y="1984248"/>
            <a:ext cx="128016" cy="12801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4" name="Text 10"/>
          <p:cNvSpPr/>
          <p:nvPr/>
        </p:nvSpPr>
        <p:spPr>
          <a:xfrm>
            <a:off x="6690208" y="192024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Термін дії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6461608" y="233172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Editorial: постійно онлайн, ≥ 24 місяці гарантовано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Пресреліз: постійно онлайн за бажанням, ≥ 24 місяці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інші формати: за редакційною домовленістю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640080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68680" y="4178808"/>
            <a:ext cx="128016" cy="128016"/>
          </a:xfrm>
          <a:prstGeom prst="ellipse">
            <a:avLst/>
          </a:prstGeom>
          <a:solidFill>
            <a:srgbClr val="C77700"/>
          </a:solidFill>
          <a:ln/>
        </p:spPr>
      </p:sp>
      <p:sp>
        <p:nvSpPr>
          <p:cNvPr id="18" name="Text 14"/>
          <p:cNvSpPr/>
          <p:nvPr/>
        </p:nvSpPr>
        <p:spPr>
          <a:xfrm>
            <a:off x="1097280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Редакційна перевірка</a:t>
            </a:r>
            <a:endParaRPr lang="en-US" sz="1400" dirty="0"/>
          </a:p>
        </p:txBody>
      </p:sp>
      <p:sp>
        <p:nvSpPr>
          <p:cNvPr id="19" name="Text 15"/>
          <p:cNvSpPr/>
          <p:nvPr/>
        </p:nvSpPr>
        <p:spPr>
          <a:xfrm>
            <a:off x="868680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усі формати перевіряються перед публікацією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Контент, теми, посилання або анкори можуть бути відхилені або скориговані, якщо не відповідають стандартам якості та тематики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233008" y="3977640"/>
            <a:ext cx="5318608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461608" y="4178808"/>
            <a:ext cx="128016" cy="128016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22" name="Text 18"/>
          <p:cNvSpPr/>
          <p:nvPr/>
        </p:nvSpPr>
        <p:spPr>
          <a:xfrm>
            <a:off x="6690208" y="4114800"/>
            <a:ext cx="4632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Неприйнятний контент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6461608" y="4526280"/>
            <a:ext cx="4861408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Casino, CBD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сумнівні фінансові пропозиції, оманливі обіцянки щодо здоров'я</a:t>
            </a:r>
            <a:endParaRPr lang="en-US" sz="10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0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фейкові новини, дискримінаційний або маніпулятивний SEO-контент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717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377440" y="-2377440"/>
            <a:ext cx="6400800" cy="6400800"/>
          </a:xfrm>
          <a:prstGeom prst="ellipse">
            <a:avLst/>
          </a:prstGeom>
          <a:solidFill>
            <a:srgbClr val="FF036E">
              <a:alpha val="10000"/>
            </a:srgbClr>
          </a:solidFill>
          <a:ln/>
        </p:spPr>
      </p:sp>
      <p:pic>
        <p:nvPicPr>
          <p:cNvPr id="3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731520"/>
            <a:ext cx="2011680" cy="2514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2286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ГОТОВІ ДО РОЗМІЩЕННЯ?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640080" y="2651760"/>
            <a:ext cx="9601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Давайте знайдемо ваш формат.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640080" y="35204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C9C9C9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Напишіть нам тему, цільову URL і бажаний формат — ми перевіримо відповідність і повернемося з наступними кроками.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40080" y="4572000"/>
            <a:ext cx="109115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КОНТАКТ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64008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sales@noack.digital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93192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ВЕБСАЙТ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393192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7223760" y="48006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РОЗРАХУНОК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7223760" y="507492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нетто, EUR, SEPA-переказ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40080" y="63550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2026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0180015" y="635508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13 / 13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ПРО ВИДАННЯ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digital-magazin.de коротко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02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49377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— німецькомовний онлайн-журнал про технології, цифровізацію та цифрову економіку. Ми публікуємо редакційний і рекламний контент із чітким фокусом на теми, справді актуальні для нашої аудиторії.</a:t>
            </a:r>
            <a:endParaRPr lang="en-US" sz="1450" dirty="0"/>
          </a:p>
        </p:txBody>
      </p:sp>
      <p:sp>
        <p:nvSpPr>
          <p:cNvPr id="9" name="Text 5"/>
          <p:cNvSpPr/>
          <p:nvPr/>
        </p:nvSpPr>
        <p:spPr>
          <a:xfrm>
            <a:off x="640080" y="32461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УСІ ЦІНИ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5204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 в EUR — розрахунок виключно банківським переказом.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640080" y="4160520"/>
            <a:ext cx="51206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640080" y="4160520"/>
            <a:ext cx="64008" cy="1783080"/>
          </a:xfrm>
          <a:prstGeom prst="rect">
            <a:avLst/>
          </a:prstGeom>
          <a:solidFill>
            <a:srgbClr val="1F8A5B"/>
          </a:solidFill>
          <a:ln/>
        </p:spPr>
      </p:sp>
      <p:sp>
        <p:nvSpPr>
          <p:cNvPr id="13" name="Text 9"/>
          <p:cNvSpPr/>
          <p:nvPr/>
        </p:nvSpPr>
        <p:spPr>
          <a:xfrm>
            <a:off x="91440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1F8A5B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ПІДХОДИТЬ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914400" y="4572000"/>
            <a:ext cx="46634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ШІ, цифровий бізнес і E-Commerce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Кібербезпека та захист даних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цифрова трансформація та технорегулювання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FinTech, Blockchain і Software/інструменти</a:t>
            </a:r>
            <a:endParaRPr lang="en-US" sz="1150" dirty="0"/>
          </a:p>
        </p:txBody>
      </p:sp>
      <p:sp>
        <p:nvSpPr>
          <p:cNvPr id="15" name="Shape 11"/>
          <p:cNvSpPr/>
          <p:nvPr/>
        </p:nvSpPr>
        <p:spPr>
          <a:xfrm>
            <a:off x="5989320" y="4160520"/>
            <a:ext cx="5562295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5989320" y="4160520"/>
            <a:ext cx="64008" cy="1783080"/>
          </a:xfrm>
          <a:prstGeom prst="rect">
            <a:avLst/>
          </a:prstGeom>
          <a:solidFill>
            <a:srgbClr val="C0263C"/>
          </a:solidFill>
          <a:ln/>
        </p:spPr>
      </p:sp>
      <p:sp>
        <p:nvSpPr>
          <p:cNvPr id="17" name="Text 13"/>
          <p:cNvSpPr/>
          <p:nvPr/>
        </p:nvSpPr>
        <p:spPr>
          <a:xfrm>
            <a:off x="6263640" y="42976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50" kern="0" dirty="0">
                <a:solidFill>
                  <a:srgbClr val="C0263C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НЕ ПІДХОДИТЬ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6263640" y="4572000"/>
            <a:ext cx="5013655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Gambling, Casino та CBD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сумнівний або тематично неприйнятний контент</a:t>
            </a:r>
            <a:endParaRPr lang="en-US" sz="115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1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виключно рекламний контент без редакційної цінності в редакційних матеріалах або гостьових статтях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675120" y="1691640"/>
            <a:ext cx="4876495" cy="1371600"/>
          </a:xfrm>
          <a:prstGeom prst="rect">
            <a:avLst/>
          </a:prstGeom>
          <a:solidFill>
            <a:srgbClr val="272727"/>
          </a:solidFill>
          <a:ln/>
        </p:spPr>
      </p:sp>
      <p:sp>
        <p:nvSpPr>
          <p:cNvPr id="20" name="Text 16"/>
          <p:cNvSpPr/>
          <p:nvPr/>
        </p:nvSpPr>
        <p:spPr>
          <a:xfrm>
            <a:off x="6858000" y="1801368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</a:t>
            </a:r>
            <a:endParaRPr lang="en-US" sz="4000" dirty="0"/>
          </a:p>
        </p:txBody>
      </p:sp>
      <p:sp>
        <p:nvSpPr>
          <p:cNvPr id="21" name="Text 17"/>
          <p:cNvSpPr/>
          <p:nvPr/>
        </p:nvSpPr>
        <p:spPr>
          <a:xfrm>
            <a:off x="7909560" y="187452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для бронювання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формати контенту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6858000" y="2542032"/>
            <a:ext cx="4510735" cy="0"/>
          </a:xfrm>
          <a:prstGeom prst="line">
            <a:avLst/>
          </a:prstGeom>
          <a:noFill/>
          <a:ln w="12700">
            <a:solidFill>
              <a:srgbClr val="33333A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6858000" y="26060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500+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7909560" y="26060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опубліковані пресрелізи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РЕДАКЦІЙНИЙ ФОКУС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Тематичні напрямки детально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03 / 13</a:t>
            </a:r>
            <a:endParaRPr lang="en-US" sz="900" dirty="0"/>
          </a:p>
        </p:txBody>
      </p:sp>
      <p:sp>
        <p:nvSpPr>
          <p:cNvPr id="8" name="Shape 4"/>
          <p:cNvSpPr/>
          <p:nvPr/>
        </p:nvSpPr>
        <p:spPr>
          <a:xfrm>
            <a:off x="640080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9" name="Shape 5"/>
          <p:cNvSpPr/>
          <p:nvPr/>
        </p:nvSpPr>
        <p:spPr>
          <a:xfrm>
            <a:off x="868680" y="2011680"/>
            <a:ext cx="292608" cy="292608"/>
          </a:xfrm>
          <a:prstGeom prst="ellipse">
            <a:avLst/>
          </a:prstGeom>
          <a:solidFill>
            <a:srgbClr val="6B3DD9"/>
          </a:solidFill>
          <a:ln/>
        </p:spPr>
      </p:sp>
      <p:sp>
        <p:nvSpPr>
          <p:cNvPr id="10" name="Text 6"/>
          <p:cNvSpPr/>
          <p:nvPr/>
        </p:nvSpPr>
        <p:spPr>
          <a:xfrm>
            <a:off x="868680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Штучний інтелект</a:t>
            </a:r>
            <a:endParaRPr lang="en-US" sz="1450" dirty="0"/>
          </a:p>
        </p:txBody>
      </p:sp>
      <p:sp>
        <p:nvSpPr>
          <p:cNvPr id="11" name="Text 7"/>
          <p:cNvSpPr/>
          <p:nvPr/>
        </p:nvSpPr>
        <p:spPr>
          <a:xfrm>
            <a:off x="868680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Інструменти ШІ · ШІ-агенти · генеративний ШІ · LLM · регулювання ШІ · machine learning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4368698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4597298" y="2011680"/>
            <a:ext cx="292608" cy="292608"/>
          </a:xfrm>
          <a:prstGeom prst="ellipse">
            <a:avLst/>
          </a:prstGeom>
          <a:solidFill>
            <a:srgbClr val="2A6FDB"/>
          </a:solidFill>
          <a:ln/>
        </p:spPr>
      </p:sp>
      <p:sp>
        <p:nvSpPr>
          <p:cNvPr id="14" name="Text 10"/>
          <p:cNvSpPr/>
          <p:nvPr/>
        </p:nvSpPr>
        <p:spPr>
          <a:xfrm>
            <a:off x="4597298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Цифровізація та трансформація</a:t>
            </a:r>
            <a:endParaRPr lang="en-US" sz="1450" dirty="0"/>
          </a:p>
        </p:txBody>
      </p:sp>
      <p:sp>
        <p:nvSpPr>
          <p:cNvPr id="15" name="Text 11"/>
          <p:cNvSpPr/>
          <p:nvPr/>
        </p:nvSpPr>
        <p:spPr>
          <a:xfrm>
            <a:off x="4597298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цифрові бізнес-моделі · хмара · інструменти співпраці · модернізація IT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8097317" y="178308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8325917" y="2011680"/>
            <a:ext cx="292608" cy="292608"/>
          </a:xfrm>
          <a:prstGeom prst="ellipse">
            <a:avLst/>
          </a:prstGeom>
          <a:solidFill>
            <a:srgbClr val="C0263C"/>
          </a:solidFill>
          <a:ln/>
        </p:spPr>
      </p:sp>
      <p:sp>
        <p:nvSpPr>
          <p:cNvPr id="18" name="Text 14"/>
          <p:cNvSpPr/>
          <p:nvPr/>
        </p:nvSpPr>
        <p:spPr>
          <a:xfrm>
            <a:off x="8325917" y="242316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E-Commerce</a:t>
            </a:r>
            <a:endParaRPr lang="en-US" sz="1450" dirty="0"/>
          </a:p>
        </p:txBody>
      </p:sp>
      <p:sp>
        <p:nvSpPr>
          <p:cNvPr id="19" name="Text 15"/>
          <p:cNvSpPr/>
          <p:nvPr/>
        </p:nvSpPr>
        <p:spPr>
          <a:xfrm>
            <a:off x="8325917" y="292608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інтернет-магазини · маркетплейси · payment · конверсія · UX · омніканал</a:t>
            </a:r>
            <a:endParaRPr lang="en-US" sz="1050" dirty="0"/>
          </a:p>
        </p:txBody>
      </p:sp>
      <p:sp>
        <p:nvSpPr>
          <p:cNvPr id="20" name="Shape 16"/>
          <p:cNvSpPr/>
          <p:nvPr/>
        </p:nvSpPr>
        <p:spPr>
          <a:xfrm>
            <a:off x="640080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868680" y="4251960"/>
            <a:ext cx="292608" cy="292608"/>
          </a:xfrm>
          <a:prstGeom prst="ellipse">
            <a:avLst/>
          </a:prstGeom>
          <a:solidFill>
            <a:srgbClr val="272727"/>
          </a:solidFill>
          <a:ln/>
        </p:spPr>
      </p:sp>
      <p:sp>
        <p:nvSpPr>
          <p:cNvPr id="22" name="Text 18"/>
          <p:cNvSpPr/>
          <p:nvPr/>
        </p:nvSpPr>
        <p:spPr>
          <a:xfrm>
            <a:off x="868680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Кібербезпека та захист даних</a:t>
            </a:r>
            <a:endParaRPr lang="en-US" sz="1450" dirty="0"/>
          </a:p>
        </p:txBody>
      </p:sp>
      <p:sp>
        <p:nvSpPr>
          <p:cNvPr id="23" name="Text 19"/>
          <p:cNvSpPr/>
          <p:nvPr/>
        </p:nvSpPr>
        <p:spPr>
          <a:xfrm>
            <a:off x="868680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інструменти безпеки · GDPR · zero trust · ransomware · шифрування</a:t>
            </a:r>
            <a:endParaRPr lang="en-US" sz="1050" dirty="0"/>
          </a:p>
        </p:txBody>
      </p:sp>
      <p:sp>
        <p:nvSpPr>
          <p:cNvPr id="24" name="Shape 20"/>
          <p:cNvSpPr/>
          <p:nvPr/>
        </p:nvSpPr>
        <p:spPr>
          <a:xfrm>
            <a:off x="4368698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4597298" y="4251960"/>
            <a:ext cx="292608" cy="292608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6" name="Text 22"/>
          <p:cNvSpPr/>
          <p:nvPr/>
        </p:nvSpPr>
        <p:spPr>
          <a:xfrm>
            <a:off x="4597298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FinTech та цифрові фінанси</a:t>
            </a:r>
            <a:endParaRPr lang="en-US" sz="1450" dirty="0"/>
          </a:p>
        </p:txBody>
      </p:sp>
      <p:sp>
        <p:nvSpPr>
          <p:cNvPr id="27" name="Text 23"/>
          <p:cNvSpPr/>
          <p:nvPr/>
        </p:nvSpPr>
        <p:spPr>
          <a:xfrm>
            <a:off x="4597298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цифрові платежі · open finance · крипто та blockchain · InsurTech</a:t>
            </a:r>
            <a:endParaRPr lang="en-US" sz="1050" dirty="0"/>
          </a:p>
        </p:txBody>
      </p:sp>
      <p:sp>
        <p:nvSpPr>
          <p:cNvPr id="28" name="Shape 24"/>
          <p:cNvSpPr/>
          <p:nvPr/>
        </p:nvSpPr>
        <p:spPr>
          <a:xfrm>
            <a:off x="8097317" y="4023360"/>
            <a:ext cx="3454298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9" name="Shape 25"/>
          <p:cNvSpPr/>
          <p:nvPr/>
        </p:nvSpPr>
        <p:spPr>
          <a:xfrm>
            <a:off x="8325917" y="4251960"/>
            <a:ext cx="292608" cy="292608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30" name="Text 26"/>
          <p:cNvSpPr/>
          <p:nvPr/>
        </p:nvSpPr>
        <p:spPr>
          <a:xfrm>
            <a:off x="8325917" y="4663440"/>
            <a:ext cx="299709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5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Маркетинг і цифрова комунікація</a:t>
            </a:r>
            <a:endParaRPr lang="en-US" sz="1450" dirty="0"/>
          </a:p>
        </p:txBody>
      </p:sp>
      <p:sp>
        <p:nvSpPr>
          <p:cNvPr id="31" name="Text 27"/>
          <p:cNvSpPr/>
          <p:nvPr/>
        </p:nvSpPr>
        <p:spPr>
          <a:xfrm>
            <a:off x="8325917" y="5166360"/>
            <a:ext cx="299709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content marketing · social media · SEO · автоматизація маркетингу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ОГЛЯД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Огляд продуктів і ціни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04 / 13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691640"/>
          <a:ext cx="10911535" cy="3108960"/>
        </p:xfrm>
        <a:graphic>
          <a:graphicData uri="http://schemas.openxmlformats.org/drawingml/2006/table">
            <a:tbl>
              <a:tblPr/>
              <a:tblGrid>
                <a:gridCol w="3200400"/>
                <a:gridCol w="1463040"/>
                <a:gridCol w="2331720"/>
                <a:gridCol w="2103120"/>
                <a:gridCol w="1801368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Формат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Ціна нетто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Створення контенту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Тип посилання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Позначення</a:t>
                      </a:r>
                      <a:endParaRPr lang="en-US" sz="11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27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01  Editorial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599 €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Редакція dm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до 1 Dofollow-посилання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немає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02  Advertorial / 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349 €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Клієнт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 + sponsored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Sponsored Post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03  Гостьова стаття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99 € / безкоштовно*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Клієнт / зовнішній автор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nofollow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Гостьова стаття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04  Link Insertion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449 €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Редакція dm (наявна стаття)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за редакційними правилами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немає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272727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05  Пресреліз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50" b="1" dirty="0">
                          <a:solidFill>
                            <a:srgbClr val="FF036E"/>
                          </a:solidFill>
                          <a:latin typeface="Manrope" pitchFamily="34" charset="0"/>
                          <a:ea typeface="Manrope" pitchFamily="34" charset="-122"/>
                          <a:cs typeface="Manrope" pitchFamily="34" charset="-120"/>
                        </a:rPr>
                        <a:t>69 €</a:t>
                      </a:r>
                      <a:endParaRPr lang="en-US" sz="1250" dirty="0">
                        <a:latin typeface="Manrope" charset="0"/>
                        <a:ea typeface="Manrope" charset="0"/>
                        <a:cs typeface="Manrope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Клієнт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після перевірки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4A4A4A"/>
                          </a:solidFill>
                          <a:latin typeface="Source Sans 3" pitchFamily="34" charset="0"/>
                          <a:ea typeface="Source Sans 3" pitchFamily="34" charset="-122"/>
                          <a:cs typeface="Source Sans 3" pitchFamily="34" charset="-120"/>
                        </a:rPr>
                        <a:t>Пресреліз</a:t>
                      </a:r>
                      <a:endParaRPr lang="en-US" sz="1100" dirty="0">
                        <a:latin typeface="Source Sans 3" charset="0"/>
                        <a:ea typeface="Source Sans 3" charset="0"/>
                        <a:cs typeface="Source Sans 3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1E1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Text 4"/>
          <p:cNvSpPr/>
          <p:nvPr/>
        </p:nvSpPr>
        <p:spPr>
          <a:xfrm>
            <a:off x="640080" y="4937760"/>
            <a:ext cx="1091153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* 99 € Servicegebühr für Unternehmen · kostenlos für wissenschaftliche/gesellschaftlich engagierte Autor:innen · kostenlos gegen 1 Dofollow-Backlink-Tausch</a:t>
            </a:r>
            <a:endParaRPr lang="en-US" sz="1000" dirty="0"/>
          </a:p>
        </p:txBody>
      </p:sp>
      <p:sp>
        <p:nvSpPr>
          <p:cNvPr id="10" name="Shape 5"/>
          <p:cNvSpPr/>
          <p:nvPr/>
        </p:nvSpPr>
        <p:spPr>
          <a:xfrm>
            <a:off x="640080" y="5440680"/>
            <a:ext cx="10911535" cy="594360"/>
          </a:xfrm>
          <a:prstGeom prst="rect">
            <a:avLst/>
          </a:prstGeom>
          <a:solidFill>
            <a:srgbClr val="FFE9F2"/>
          </a:solidFill>
          <a:ln w="12700">
            <a:solidFill>
              <a:srgbClr val="FFCCE0"/>
            </a:solidFill>
            <a:prstDash val="solid"/>
          </a:ln>
        </p:spPr>
      </p:sp>
      <p:sp>
        <p:nvSpPr>
          <p:cNvPr id="11" name="Text 6"/>
          <p:cNvSpPr/>
          <p:nvPr/>
        </p:nvSpPr>
        <p:spPr>
          <a:xfrm>
            <a:off x="868680" y="5440680"/>
            <a:ext cx="1045433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004E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Усі ціни нетто плюс законний ПДВ · розрахунок виключно банківським переказом у євро · без оплати через PayPal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ФОРМАТ 01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Editorial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05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Редакційна стаття на замовлення клієнта — повністю написана редакцією dm, журналістськи нейтральна та зі справжньою інформаційною цінністю. Підходящий формат для якісного Dofollow-посилання.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ОБСЯГ ПОСЛУГ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Повністю написано редакцією dm, мінімум 1 200 слів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Редакційно нейтральна структура, запам'ятовуваний заголовок, короткий тизер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Головне та вбудоване зображення включено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Публікація під авторським профілем digital-magazin.de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До 1 Dofollow-посилання (редакційно обґрунтоване, без продажної цілі)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Постійно онлайн, мінімум 24 місяці гарантовано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599 €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 за editorial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ПІДХОДИТЬ ДЛЯ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SaaS- та tech-постачальники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Дослідження та white papers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B2B-цифрові теми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ШІ, кібербезпека, FinTech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Знижка за запитом: 549 € · 2 editorial одночасно: 999 € загалом. Заборонені цілі посилань: головні, продуктові, sales/landing-сторінки.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ФОРМАТ 02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Advertorial / Sponsored Post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06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Нативний рекламний формат для контенту, наданого клієнтом. Рекламний характер дозволено — прозоро позначено як Sponsored Post.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ОБСЯГ ПОСЛУГ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Публікація статті, наданої клієнтом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Редакційна перевірка перед публікацією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Позначення як Sponsored Post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Зовнішні посилання з nofollow + sponsored; рекламні цільові сторінки дозволені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Параметри відстеження в URL дозволені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Безкоштовне головне зображення за бажанням, якщо зображення не надано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349 €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 за статтю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ПІДХОДИТЬ ДЛЯ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Презентації продуктів і послуг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Кампанійні статті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Посилання на цільові сторінки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Рекламний контент у стилі PR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Вимоги до контенту: мінімум 800 слів, зображення статті у горизонтальному форматі 16:9. Dofollow-посилання в цьому форматі недоступні.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ФОРМАТ 03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Гостьова стаття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07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Фахова стаття зовнішніх авторів для демонстрації експертизи. Не рекламна — а платформа для справжніх професійних знань.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ОБСЯГ ПОСЛУГ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Фахова стаття, мінімум 1 000 слів, 100 % унікальний контент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Без рекламного характеру; чітка фахова тема з доданою цінністю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Короткий тизер / вступ із 3–5 речень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Мінімум 2 зображення з вказівкою джерела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Зовнішні посилання лише на інформаційні джерела (nofollow)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Власний авторський профіль з біографією, фото та соцпосиланням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99 €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Сервісний збір (компанії)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ЦІНОВІ МОДЕЛІ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Компанії: 99 € сервісний збір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Наука / суспільство: безкоштовно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1F8A5B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Компанії щодо backlink: безкоштовно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Підходить для фахових авторів, thought leadership без рекламного тиску, а також наукових і суспільних тем.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ФОРМАТ 04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Link Insertion / Niche Edit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08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Посилання клієнта редакційно вбудовується в існуючу тематично відповідну статтю на digital-magazin.de — не механічне втручання, а справжнє розширення.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ОБСЯГ ПОСЛУГ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Перевірка відповідної існуючої статті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Редакційне розширення статті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Природна інтеграція посилання клієнта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Коригування анкорного тексту за потреби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Публікація оновленої версії статті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449 €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 за посилання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ПІДХОДИТЬ ДЛЯ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Клієнти з якісною цільовою сторінкою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Доповнення існуючих статей dm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Лінкбілдинг зі стандартами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745736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8366760" y="4745736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Діють ті самі суворі правила посилань, що й для Editorial — без головних, продуктових або суто продажних сторінок.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4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80015" y="502920"/>
            <a:ext cx="1371600" cy="17145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F036E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ФОРМАТ 05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777240"/>
            <a:ext cx="8686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272727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Пресреліз</a:t>
            </a:r>
            <a:endParaRPr lang="en-US" sz="3000" dirty="0"/>
          </a:p>
        </p:txBody>
      </p:sp>
      <p:pic>
        <p:nvPicPr>
          <p:cNvPr id="5" name="Image 1" descr="/sessions/laughing-gifted-knuth/mnt/outputs/assets/digital-magazin-logo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6437376"/>
            <a:ext cx="914400" cy="1143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737360" y="64008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digital-magazin.de  ·  Media Kit для рекламодавців</a:t>
            </a:r>
            <a:endParaRPr lang="en-US" sz="900" dirty="0"/>
          </a:p>
        </p:txBody>
      </p:sp>
      <p:sp>
        <p:nvSpPr>
          <p:cNvPr id="7" name="Text 3"/>
          <p:cNvSpPr/>
          <p:nvPr/>
        </p:nvSpPr>
        <p:spPr>
          <a:xfrm>
            <a:off x="10637215" y="64008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09 / 13</a:t>
            </a:r>
            <a:endParaRPr lang="en-US" sz="900" dirty="0"/>
          </a:p>
        </p:txBody>
      </p:sp>
      <p:sp>
        <p:nvSpPr>
          <p:cNvPr id="8" name="Text 4"/>
          <p:cNvSpPr/>
          <p:nvPr/>
        </p:nvSpPr>
        <p:spPr>
          <a:xfrm>
            <a:off x="640080" y="1691640"/>
            <a:ext cx="6949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Публікація відповідних пресрелізів у редакційному середовищі журналу — для корпоративних новин, анонсів продуктів, досліджень і подій із цифровим фокусом.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640080" y="2697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ОБСЯГ ПОСЛУГ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640080" y="3017520"/>
            <a:ext cx="694944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Публікація наданого пресрелізу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Редакційна перевірка тематичної релевантності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Постійна онлайн-доступність за бажанням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Гарантія мінімум 24 місяці онлайн</a:t>
            </a:r>
            <a:endParaRPr lang="en-US" sz="1200" dirty="0"/>
          </a:p>
          <a:p>
            <a:pPr marL="177800" indent="-177800">
              <a:spcAft>
                <a:spcPts val="800"/>
              </a:spcAft>
              <a:buSzPct val="100000"/>
              <a:buChar char="▪"/>
            </a:pPr>
            <a:r>
              <a:rPr lang="en-US" sz="12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Понад 500 опублікованих пресрелізів на сьогодні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8183880" y="1691640"/>
            <a:ext cx="3367735" cy="1051560"/>
          </a:xfrm>
          <a:prstGeom prst="rect">
            <a:avLst/>
          </a:prstGeom>
          <a:solidFill>
            <a:srgbClr val="FF036E"/>
          </a:solidFill>
          <a:ln/>
        </p:spPr>
      </p:sp>
      <p:sp>
        <p:nvSpPr>
          <p:cNvPr id="12" name="Text 8"/>
          <p:cNvSpPr/>
          <p:nvPr/>
        </p:nvSpPr>
        <p:spPr>
          <a:xfrm>
            <a:off x="8229600" y="1746504"/>
            <a:ext cx="327629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69 €</a:t>
            </a:r>
            <a:endParaRPr lang="en-US" sz="2600" dirty="0"/>
          </a:p>
        </p:txBody>
      </p:sp>
      <p:sp>
        <p:nvSpPr>
          <p:cNvPr id="13" name="Text 9"/>
          <p:cNvSpPr/>
          <p:nvPr/>
        </p:nvSpPr>
        <p:spPr>
          <a:xfrm>
            <a:off x="8229600" y="2432304"/>
            <a:ext cx="32762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нетто за пресреліз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8183880" y="2926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808080"/>
                </a:solidFill>
                <a:latin typeface="Manrope" pitchFamily="34" charset="0"/>
                <a:ea typeface="Manrope" pitchFamily="34" charset="-122"/>
                <a:cs typeface="Manrope" pitchFamily="34" charset="-120"/>
              </a:rPr>
              <a:t>ПІДХОДИТЬ ДЛЯ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8183880" y="3246120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8293608" y="3396996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17" name="Text 13"/>
          <p:cNvSpPr/>
          <p:nvPr/>
        </p:nvSpPr>
        <p:spPr>
          <a:xfrm>
            <a:off x="8458200" y="3246120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PR-агентства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8183880" y="3721608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93608" y="3872484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0" name="Text 16"/>
          <p:cNvSpPr/>
          <p:nvPr/>
        </p:nvSpPr>
        <p:spPr>
          <a:xfrm>
            <a:off x="8458200" y="3721608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Компанії з tech/цифровим фокусом</a:t>
            </a:r>
            <a:endParaRPr lang="en-US" sz="1100" dirty="0"/>
          </a:p>
        </p:txBody>
      </p:sp>
      <p:sp>
        <p:nvSpPr>
          <p:cNvPr id="21" name="Shape 17"/>
          <p:cNvSpPr/>
          <p:nvPr/>
        </p:nvSpPr>
        <p:spPr>
          <a:xfrm>
            <a:off x="8183880" y="4197096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2" name="Shape 18"/>
          <p:cNvSpPr/>
          <p:nvPr/>
        </p:nvSpPr>
        <p:spPr>
          <a:xfrm>
            <a:off x="8293608" y="4347972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3" name="Text 19"/>
          <p:cNvSpPr/>
          <p:nvPr/>
        </p:nvSpPr>
        <p:spPr>
          <a:xfrm>
            <a:off x="8458200" y="4197096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Постачальники досліджень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8183880" y="4672584"/>
            <a:ext cx="3367735" cy="384048"/>
          </a:xfrm>
          <a:prstGeom prst="roundRect">
            <a:avLst>
              <a:gd name="adj" fmla="val 19048"/>
            </a:avLst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5" name="Shape 21"/>
          <p:cNvSpPr/>
          <p:nvPr/>
        </p:nvSpPr>
        <p:spPr>
          <a:xfrm>
            <a:off x="8293608" y="4823460"/>
            <a:ext cx="82296" cy="82296"/>
          </a:xfrm>
          <a:prstGeom prst="ellipse">
            <a:avLst/>
          </a:prstGeom>
          <a:solidFill>
            <a:srgbClr val="FF036E"/>
          </a:solidFill>
          <a:ln/>
        </p:spPr>
      </p:sp>
      <p:sp>
        <p:nvSpPr>
          <p:cNvPr id="26" name="Text 22"/>
          <p:cNvSpPr/>
          <p:nvPr/>
        </p:nvSpPr>
        <p:spPr>
          <a:xfrm>
            <a:off x="8458200" y="4672584"/>
            <a:ext cx="3001975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4A4A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Організатори подій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8183880" y="5221224"/>
            <a:ext cx="3367735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1E1E1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8366760" y="5221224"/>
            <a:ext cx="300197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808080"/>
                </a:solidFill>
                <a:latin typeface="Source Sans 3" pitchFamily="34" charset="0"/>
                <a:ea typeface="Source Sans 3" pitchFamily="34" charset="-122"/>
                <a:cs typeface="Source Sans 3" pitchFamily="34" charset="-120"/>
              </a:rPr>
              <a:t>Не підходить: PR lifestyle поза темою, суто локальні новини без цифрового фокусу, тонкі SEO-тексти без новинної цінності.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Media-Kit – digital-magazin.de</dc:title>
  <dc:subject>Buchbare Content-Formate für Werbekunden</dc:subject>
  <dc:creator>digital-magazin.de</dc:creator>
  <cp:lastModifiedBy>digital-magazin.de</cp:lastModifiedBy>
  <cp:revision>1</cp:revision>
  <dcterms:created xsi:type="dcterms:W3CDTF">2026-06-18T12:10:09Z</dcterms:created>
  <dcterms:modified xsi:type="dcterms:W3CDTF">2026-06-18T12:10:09Z</dcterms:modified>
</cp:coreProperties>
</file>