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95360" y="-2377440"/>
            <a:ext cx="6400800" cy="6400800"/>
          </a:xfrm>
          <a:prstGeom prst="ellipse">
            <a:avLst/>
          </a:prstGeom>
          <a:solidFill>
            <a:srgbClr val="FF036E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377440" y="4206240"/>
            <a:ext cx="5486400" cy="5486400"/>
          </a:xfrm>
          <a:prstGeom prst="ellipse">
            <a:avLst/>
          </a:prstGeom>
          <a:solidFill>
            <a:srgbClr val="FF036E">
              <a:alpha val="8000"/>
            </a:srgbClr>
          </a:solidFill>
          <a:ln/>
        </p:spPr>
      </p:sp>
      <p:pic>
        <p:nvPicPr>
          <p:cNvPr id="4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2377440" cy="2971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468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MEDIA KIT  ·  2026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788920"/>
            <a:ext cx="9601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Formatos publicitarios y</a:t>
            </a:r>
            <a:endParaRPr lang="en-US" sz="4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asociaciones de contenido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640080" y="46177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Formatos de contenido reservables para empresas de IA, digitalización, e-commerce, ciberseguridad, FinTech y economía digital.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598932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894015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Kontakt: sales@noack.digital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ORIENTACIÓN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¿Qué formato le conviene?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10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640080" y="1783080"/>
            <a:ext cx="64008" cy="676656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0" name="Text 6"/>
          <p:cNvSpPr/>
          <p:nvPr/>
        </p:nvSpPr>
        <p:spPr>
          <a:xfrm>
            <a:off x="960120" y="1783080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¿Desea un enlace Dofollow?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8778240" y="1856232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2" name="Text 8"/>
          <p:cNvSpPr/>
          <p:nvPr/>
        </p:nvSpPr>
        <p:spPr>
          <a:xfrm>
            <a:off x="8869680" y="1856232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40080" y="2624328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40080" y="2624328"/>
            <a:ext cx="64008" cy="676656"/>
          </a:xfrm>
          <a:prstGeom prst="rect">
            <a:avLst/>
          </a:prstGeom>
          <a:solidFill>
            <a:srgbClr val="2A6FDB"/>
          </a:solidFill>
          <a:ln/>
        </p:spPr>
      </p:sp>
      <p:sp>
        <p:nvSpPr>
          <p:cNvPr id="15" name="Text 11"/>
          <p:cNvSpPr/>
          <p:nvPr/>
        </p:nvSpPr>
        <p:spPr>
          <a:xfrm>
            <a:off x="960120" y="2624328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¿Desea publicar un artículo publicitario listo?</a:t>
            </a:r>
            <a:endParaRPr lang="en-US" sz="1350" dirty="0"/>
          </a:p>
        </p:txBody>
      </p:sp>
      <p:sp>
        <p:nvSpPr>
          <p:cNvPr id="16" name="Shape 12"/>
          <p:cNvSpPr/>
          <p:nvPr/>
        </p:nvSpPr>
        <p:spPr>
          <a:xfrm>
            <a:off x="8778240" y="2697480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7" name="Text 13"/>
          <p:cNvSpPr/>
          <p:nvPr/>
        </p:nvSpPr>
        <p:spPr>
          <a:xfrm>
            <a:off x="8869680" y="2697480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6FD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640080" y="3465576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40080" y="3465576"/>
            <a:ext cx="64008" cy="676656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960120" y="3465576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¿Desea darse a conocer como experto/a externo/a?</a:t>
            </a:r>
            <a:endParaRPr lang="en-US" sz="1350" dirty="0"/>
          </a:p>
        </p:txBody>
      </p:sp>
      <p:sp>
        <p:nvSpPr>
          <p:cNvPr id="21" name="Shape 17"/>
          <p:cNvSpPr/>
          <p:nvPr/>
        </p:nvSpPr>
        <p:spPr>
          <a:xfrm>
            <a:off x="8778240" y="3538728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2" name="Text 18"/>
          <p:cNvSpPr/>
          <p:nvPr/>
        </p:nvSpPr>
        <p:spPr>
          <a:xfrm>
            <a:off x="8869680" y="3538728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Artículo invitado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640080" y="4306824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640080" y="4306824"/>
            <a:ext cx="64008" cy="676656"/>
          </a:xfrm>
          <a:prstGeom prst="rect">
            <a:avLst/>
          </a:prstGeom>
          <a:solidFill>
            <a:srgbClr val="C77700"/>
          </a:solidFill>
          <a:ln/>
        </p:spPr>
      </p:sp>
      <p:sp>
        <p:nvSpPr>
          <p:cNvPr id="25" name="Text 21"/>
          <p:cNvSpPr/>
          <p:nvPr/>
        </p:nvSpPr>
        <p:spPr>
          <a:xfrm>
            <a:off x="960120" y="4306824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¿Desea colocar un enlace en un artículo existente?</a:t>
            </a:r>
            <a:endParaRPr lang="en-US" sz="1350" dirty="0"/>
          </a:p>
        </p:txBody>
      </p:sp>
      <p:sp>
        <p:nvSpPr>
          <p:cNvPr id="26" name="Shape 22"/>
          <p:cNvSpPr/>
          <p:nvPr/>
        </p:nvSpPr>
        <p:spPr>
          <a:xfrm>
            <a:off x="8778240" y="4379976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7" name="Text 23"/>
          <p:cNvSpPr/>
          <p:nvPr/>
        </p:nvSpPr>
        <p:spPr>
          <a:xfrm>
            <a:off x="8869680" y="4379976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777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640080" y="5148072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640080" y="5148072"/>
            <a:ext cx="64008" cy="676656"/>
          </a:xfrm>
          <a:prstGeom prst="rect">
            <a:avLst/>
          </a:prstGeom>
          <a:solidFill>
            <a:srgbClr val="6B3DD9"/>
          </a:solidFill>
          <a:ln/>
        </p:spPr>
      </p:sp>
      <p:sp>
        <p:nvSpPr>
          <p:cNvPr id="30" name="Text 26"/>
          <p:cNvSpPr/>
          <p:nvPr/>
        </p:nvSpPr>
        <p:spPr>
          <a:xfrm>
            <a:off x="960120" y="5148072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¿Desea publicar un comunicado corporativo?</a:t>
            </a:r>
            <a:endParaRPr lang="en-US" sz="1350" dirty="0"/>
          </a:p>
        </p:txBody>
      </p:sp>
      <p:sp>
        <p:nvSpPr>
          <p:cNvPr id="31" name="Shape 27"/>
          <p:cNvSpPr/>
          <p:nvPr/>
        </p:nvSpPr>
        <p:spPr>
          <a:xfrm>
            <a:off x="8778240" y="5221224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32" name="Text 28"/>
          <p:cNvSpPr/>
          <p:nvPr/>
        </p:nvSpPr>
        <p:spPr>
          <a:xfrm>
            <a:off x="8869680" y="5221224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3DD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Comunicado de prensa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ASÍ DE FÁCIL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Proceso de reserva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11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04672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2600" dirty="0"/>
          </a:p>
        </p:txBody>
      </p:sp>
      <p:sp>
        <p:nvSpPr>
          <p:cNvPr id="10" name="Text 6"/>
          <p:cNvSpPr/>
          <p:nvPr/>
        </p:nvSpPr>
        <p:spPr>
          <a:xfrm>
            <a:off x="804672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Consulta y alineación temática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804672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Usted comparte el formato, el tema y la URL de destino o los materiales.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2593787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9"/>
          <p:cNvSpPr/>
          <p:nvPr/>
        </p:nvSpPr>
        <p:spPr>
          <a:xfrm>
            <a:off x="2868107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032699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2600" dirty="0"/>
          </a:p>
        </p:txBody>
      </p:sp>
      <p:sp>
        <p:nvSpPr>
          <p:cNvPr id="15" name="Text 11"/>
          <p:cNvSpPr/>
          <p:nvPr/>
        </p:nvSpPr>
        <p:spPr>
          <a:xfrm>
            <a:off x="3032699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Enviar materiales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3032699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Texto, imágenes, texto de anclaje o comunicado de prensa — según el formato.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4821814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4"/>
          <p:cNvSpPr/>
          <p:nvPr/>
        </p:nvSpPr>
        <p:spPr>
          <a:xfrm>
            <a:off x="5096134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260726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2600" dirty="0"/>
          </a:p>
        </p:txBody>
      </p:sp>
      <p:sp>
        <p:nvSpPr>
          <p:cNvPr id="20" name="Text 16"/>
          <p:cNvSpPr/>
          <p:nvPr/>
        </p:nvSpPr>
        <p:spPr>
          <a:xfrm>
            <a:off x="5260726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Revisión editorial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5260726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Revisamos tema, destino del enlace, ancla y calidad.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7049841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19"/>
          <p:cNvSpPr/>
          <p:nvPr/>
        </p:nvSpPr>
        <p:spPr>
          <a:xfrm>
            <a:off x="7324161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7488753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</a:t>
            </a:r>
            <a:endParaRPr lang="en-US" sz="2600" dirty="0"/>
          </a:p>
        </p:txBody>
      </p:sp>
      <p:sp>
        <p:nvSpPr>
          <p:cNvPr id="25" name="Text 21"/>
          <p:cNvSpPr/>
          <p:nvPr/>
        </p:nvSpPr>
        <p:spPr>
          <a:xfrm>
            <a:off x="7488753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Publicación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7488753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Tras la aprobación, se publica — normalmente en 24 horas.</a:t>
            </a:r>
            <a:endParaRPr lang="en-US" sz="1050" dirty="0"/>
          </a:p>
        </p:txBody>
      </p:sp>
      <p:sp>
        <p:nvSpPr>
          <p:cNvPr id="27" name="Text 23"/>
          <p:cNvSpPr/>
          <p:nvPr/>
        </p:nvSpPr>
        <p:spPr>
          <a:xfrm>
            <a:off x="9277868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Shape 24"/>
          <p:cNvSpPr/>
          <p:nvPr/>
        </p:nvSpPr>
        <p:spPr>
          <a:xfrm>
            <a:off x="9552188" y="2103120"/>
            <a:ext cx="1999427" cy="3017520"/>
          </a:xfrm>
          <a:prstGeom prst="rect">
            <a:avLst/>
          </a:prstGeom>
          <a:solidFill>
            <a:srgbClr val="272727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9716780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</a:t>
            </a:r>
            <a:endParaRPr lang="en-US" sz="2600" dirty="0"/>
          </a:p>
        </p:txBody>
      </p:sp>
      <p:sp>
        <p:nvSpPr>
          <p:cNvPr id="30" name="Text 26"/>
          <p:cNvSpPr/>
          <p:nvPr/>
        </p:nvSpPr>
        <p:spPr>
          <a:xfrm>
            <a:off x="9716780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Enlace y factura</a:t>
            </a:r>
            <a:endParaRPr lang="en-US" sz="1250" dirty="0"/>
          </a:p>
        </p:txBody>
      </p:sp>
      <p:sp>
        <p:nvSpPr>
          <p:cNvPr id="31" name="Text 27"/>
          <p:cNvSpPr/>
          <p:nvPr/>
        </p:nvSpPr>
        <p:spPr>
          <a:xfrm>
            <a:off x="9716780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Recibe el enlace de publicación y la factura.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BUENO SABER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Condiciones generales de reserva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12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1984248"/>
            <a:ext cx="128016" cy="128016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0" name="Text 6"/>
          <p:cNvSpPr/>
          <p:nvPr/>
        </p:nvSpPr>
        <p:spPr>
          <a:xfrm>
            <a:off x="1097280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Pago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868680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exclusivamente transferencia bancaria / SEPA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Factura pagadera en 14 días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todos los precios netos en euros, más IVA legal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sin pago por PayPal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233008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6461608" y="1984248"/>
            <a:ext cx="128016" cy="12801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4" name="Text 10"/>
          <p:cNvSpPr/>
          <p:nvPr/>
        </p:nvSpPr>
        <p:spPr>
          <a:xfrm>
            <a:off x="6690208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Duración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6461608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Editorial: permanentemente online, ≥ 24 meses garantizados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Comunicado de prensa: permanentemente online bajo solicitud, ≥ 24 meses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otros formatos: según acuerdo editorial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40080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68680" y="4178808"/>
            <a:ext cx="128016" cy="128016"/>
          </a:xfrm>
          <a:prstGeom prst="ellipse">
            <a:avLst/>
          </a:prstGeom>
          <a:solidFill>
            <a:srgbClr val="C77700"/>
          </a:solidFill>
          <a:ln/>
        </p:spPr>
      </p:sp>
      <p:sp>
        <p:nvSpPr>
          <p:cNvPr id="18" name="Text 14"/>
          <p:cNvSpPr/>
          <p:nvPr/>
        </p:nvSpPr>
        <p:spPr>
          <a:xfrm>
            <a:off x="1097280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Revisión editorial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868680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todos los formatos se revisan antes de la publicación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Contenidos, temas, enlaces o anclas pueden rechazarse o ajustarse si no cumplen los estándares de calidad y temática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233008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461608" y="4178808"/>
            <a:ext cx="128016" cy="128016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22" name="Text 18"/>
          <p:cNvSpPr/>
          <p:nvPr/>
        </p:nvSpPr>
        <p:spPr>
          <a:xfrm>
            <a:off x="6690208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Contenidos no aceptados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6461608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Casino, CBD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ofertas financieras dudosas, promesas de salud engañosas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fake news, contenido SEO discriminatorio o manipulativo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377440" y="-2377440"/>
            <a:ext cx="6400800" cy="6400800"/>
          </a:xfrm>
          <a:prstGeom prst="ellipse">
            <a:avLst/>
          </a:prstGeom>
          <a:solidFill>
            <a:srgbClr val="FF036E">
              <a:alpha val="10000"/>
            </a:srgbClr>
          </a:solidFill>
          <a:ln/>
        </p:spPr>
      </p:sp>
      <p:pic>
        <p:nvPicPr>
          <p:cNvPr id="3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731520"/>
            <a:ext cx="2011680" cy="2514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2286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¿LISTO PARA SU COLOCACIÓN?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265176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Encontremos su formato ideal.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640080" y="35204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Escríbanos el tema, la URL de destino y el formato deseado — revisamos la adecuación y le respondemos con los siguientes pasos.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40080" y="457200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CONTACTO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sales@noack.digital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93192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SITIO WEB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93192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22376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FACTURACIÓN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722376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neto, EUR, transferencia SEPA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40080" y="6355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2026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180015" y="6355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13 / 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SOBRE LA REVISTA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 en resumen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es una revista online en alemán sobre tecnología, digitalización y economía digital. Publicamos contenido editorial y publicitario con un enfoque claro en temas realmente relevantes para nuestra audiencia.</a:t>
            </a:r>
            <a:endParaRPr lang="en-US" sz="1450" dirty="0"/>
          </a:p>
        </p:txBody>
      </p:sp>
      <p:sp>
        <p:nvSpPr>
          <p:cNvPr id="9" name="Text 5"/>
          <p:cNvSpPr/>
          <p:nvPr/>
        </p:nvSpPr>
        <p:spPr>
          <a:xfrm>
            <a:off x="640080" y="32461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TODOS LOS PRECIOS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5204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Neto en EUR — facturación exclusivamente por transferencia bancaria.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640080" y="4160520"/>
            <a:ext cx="5120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640080" y="4160520"/>
            <a:ext cx="64008" cy="1783080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13" name="Text 9"/>
          <p:cNvSpPr/>
          <p:nvPr/>
        </p:nvSpPr>
        <p:spPr>
          <a:xfrm>
            <a:off x="91440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BUEN ENCAJE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914400" y="4572000"/>
            <a:ext cx="4663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IA, Negocio Digital y E-Commerce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Ciberseguridad y Protección de Datos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transformación digital y regulación tecnológica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FinTech, Blockchain y Software/Herramientas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989320" y="4160520"/>
            <a:ext cx="5562295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5989320" y="4160520"/>
            <a:ext cx="64008" cy="1783080"/>
          </a:xfrm>
          <a:prstGeom prst="rect">
            <a:avLst/>
          </a:prstGeom>
          <a:solidFill>
            <a:srgbClr val="C0263C"/>
          </a:solidFill>
          <a:ln/>
        </p:spPr>
      </p:sp>
      <p:sp>
        <p:nvSpPr>
          <p:cNvPr id="17" name="Text 13"/>
          <p:cNvSpPr/>
          <p:nvPr/>
        </p:nvSpPr>
        <p:spPr>
          <a:xfrm>
            <a:off x="626364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C0263C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NO ENCAJA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6263640" y="4572000"/>
            <a:ext cx="5013655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 y CBD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contenidos dudosos o temáticamente inadecuados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contenidos puramente publicitarios sin valor editorial en editoriales o artículos de invitados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675120" y="1691640"/>
            <a:ext cx="4876495" cy="1371600"/>
          </a:xfrm>
          <a:prstGeom prst="rect">
            <a:avLst/>
          </a:prstGeom>
          <a:solidFill>
            <a:srgbClr val="272727"/>
          </a:solidFill>
          <a:ln/>
        </p:spPr>
      </p:sp>
      <p:sp>
        <p:nvSpPr>
          <p:cNvPr id="20" name="Text 16"/>
          <p:cNvSpPr/>
          <p:nvPr/>
        </p:nvSpPr>
        <p:spPr>
          <a:xfrm>
            <a:off x="6858000" y="1801368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</a:t>
            </a:r>
            <a:endParaRPr lang="en-US" sz="4000" dirty="0"/>
          </a:p>
        </p:txBody>
      </p:sp>
      <p:sp>
        <p:nvSpPr>
          <p:cNvPr id="21" name="Text 17"/>
          <p:cNvSpPr/>
          <p:nvPr/>
        </p:nvSpPr>
        <p:spPr>
          <a:xfrm>
            <a:off x="7909560" y="187452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reservables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formatos de contenido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6858000" y="2542032"/>
            <a:ext cx="45107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6858000" y="26060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500+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7909560" y="2606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comunicados de prensa publicados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ENFOQUE EDITORIAL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Áreas temáticas en detalle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2011680"/>
            <a:ext cx="292608" cy="292608"/>
          </a:xfrm>
          <a:prstGeom prst="ellipse">
            <a:avLst/>
          </a:prstGeom>
          <a:solidFill>
            <a:srgbClr val="6B3DD9"/>
          </a:solidFill>
          <a:ln/>
        </p:spPr>
      </p:sp>
      <p:sp>
        <p:nvSpPr>
          <p:cNvPr id="10" name="Text 6"/>
          <p:cNvSpPr/>
          <p:nvPr/>
        </p:nvSpPr>
        <p:spPr>
          <a:xfrm>
            <a:off x="868680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Inteligencia Artificial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868680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Herramientas de IA · agentes de IA · IA generativa · LLMs · regulación de IA · machine learning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8698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4597298" y="2011680"/>
            <a:ext cx="292608" cy="292608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4" name="Text 10"/>
          <p:cNvSpPr/>
          <p:nvPr/>
        </p:nvSpPr>
        <p:spPr>
          <a:xfrm>
            <a:off x="4597298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Digitalización y Transformación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4597298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modelos de negocio digitales · cloud · herramientas de colaboración · modernización IT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8097317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325917" y="2011680"/>
            <a:ext cx="292608" cy="292608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18" name="Text 14"/>
          <p:cNvSpPr/>
          <p:nvPr/>
        </p:nvSpPr>
        <p:spPr>
          <a:xfrm>
            <a:off x="8325917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E-Commerce</a:t>
            </a:r>
            <a:endParaRPr lang="en-US" sz="1450" dirty="0"/>
          </a:p>
        </p:txBody>
      </p:sp>
      <p:sp>
        <p:nvSpPr>
          <p:cNvPr id="19" name="Text 15"/>
          <p:cNvSpPr/>
          <p:nvPr/>
        </p:nvSpPr>
        <p:spPr>
          <a:xfrm>
            <a:off x="8325917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tiendas online · marketplaces · payment · conversión · UX · omnicanal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40080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868680" y="4251960"/>
            <a:ext cx="292608" cy="292608"/>
          </a:xfrm>
          <a:prstGeom prst="ellipse">
            <a:avLst/>
          </a:prstGeom>
          <a:solidFill>
            <a:srgbClr val="272727"/>
          </a:solidFill>
          <a:ln/>
        </p:spPr>
      </p:sp>
      <p:sp>
        <p:nvSpPr>
          <p:cNvPr id="22" name="Text 18"/>
          <p:cNvSpPr/>
          <p:nvPr/>
        </p:nvSpPr>
        <p:spPr>
          <a:xfrm>
            <a:off x="868680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Ciberseguridad y Protección de Datos</a:t>
            </a:r>
            <a:endParaRPr lang="en-US" sz="1450" dirty="0"/>
          </a:p>
        </p:txBody>
      </p:sp>
      <p:sp>
        <p:nvSpPr>
          <p:cNvPr id="23" name="Text 19"/>
          <p:cNvSpPr/>
          <p:nvPr/>
        </p:nvSpPr>
        <p:spPr>
          <a:xfrm>
            <a:off x="868680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herramientas de seguridad · GDPR · zero trust · ransomware · cifrado</a:t>
            </a:r>
            <a:endParaRPr lang="en-US" sz="1050" dirty="0"/>
          </a:p>
        </p:txBody>
      </p:sp>
      <p:sp>
        <p:nvSpPr>
          <p:cNvPr id="24" name="Shape 20"/>
          <p:cNvSpPr/>
          <p:nvPr/>
        </p:nvSpPr>
        <p:spPr>
          <a:xfrm>
            <a:off x="4368698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4597298" y="4251960"/>
            <a:ext cx="292608" cy="292608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6" name="Text 22"/>
          <p:cNvSpPr/>
          <p:nvPr/>
        </p:nvSpPr>
        <p:spPr>
          <a:xfrm>
            <a:off x="4597298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FinTech y Finanzas Digitales</a:t>
            </a:r>
            <a:endParaRPr lang="en-US" sz="1450" dirty="0"/>
          </a:p>
        </p:txBody>
      </p:sp>
      <p:sp>
        <p:nvSpPr>
          <p:cNvPr id="27" name="Text 23"/>
          <p:cNvSpPr/>
          <p:nvPr/>
        </p:nvSpPr>
        <p:spPr>
          <a:xfrm>
            <a:off x="4597298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pagos digitales · open finance · cripto y blockchain · InsurTech</a:t>
            </a:r>
            <a:endParaRPr lang="en-US" sz="1050" dirty="0"/>
          </a:p>
        </p:txBody>
      </p:sp>
      <p:sp>
        <p:nvSpPr>
          <p:cNvPr id="28" name="Shape 24"/>
          <p:cNvSpPr/>
          <p:nvPr/>
        </p:nvSpPr>
        <p:spPr>
          <a:xfrm>
            <a:off x="8097317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8325917" y="4251960"/>
            <a:ext cx="292608" cy="292608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30" name="Text 26"/>
          <p:cNvSpPr/>
          <p:nvPr/>
        </p:nvSpPr>
        <p:spPr>
          <a:xfrm>
            <a:off x="8325917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Marketing y Comunicación Digital</a:t>
            </a:r>
            <a:endParaRPr lang="en-US" sz="1450" dirty="0"/>
          </a:p>
        </p:txBody>
      </p:sp>
      <p:sp>
        <p:nvSpPr>
          <p:cNvPr id="31" name="Text 27"/>
          <p:cNvSpPr/>
          <p:nvPr/>
        </p:nvSpPr>
        <p:spPr>
          <a:xfrm>
            <a:off x="8325917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 marketing · social media · SEO · automatización de marketing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DE UN VISTAZO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Resumen de productos y precios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 / 13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691640"/>
          <a:ext cx="10911535" cy="3108960"/>
        </p:xfrm>
        <a:graphic>
          <a:graphicData uri="http://schemas.openxmlformats.org/drawingml/2006/table">
            <a:tbl>
              <a:tblPr/>
              <a:tblGrid>
                <a:gridCol w="3200400"/>
                <a:gridCol w="1463040"/>
                <a:gridCol w="2331720"/>
                <a:gridCol w="2103120"/>
                <a:gridCol w="1801368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Formato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Precio neto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Creación de contenido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Tipo de enlace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Identificación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01  Editorial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599 €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Redacción dm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hasta 1 enlace Dofollow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ninguna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02  Advertorial / 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349 €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Cliente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 + sponsored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03  Artículo invitado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99 € / gratis*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Cliente / autor externo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Artículo invitado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04  Link Insertion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449 €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Redacción dm (artículo existente)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según normas editoriales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ninguna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05  Comunicado de prensa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69 €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Cliente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tras revisión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Comunicado de prensa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4"/>
          <p:cNvSpPr/>
          <p:nvPr/>
        </p:nvSpPr>
        <p:spPr>
          <a:xfrm>
            <a:off x="640080" y="4937760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* 99 € Servicegebühr für Unternehmen · kostenlos für wissenschaftliche/gesellschaftlich engagierte Autor:innen · kostenlos gegen 1 Dofollow-Backlink-Tausch</a:t>
            </a:r>
            <a:endParaRPr lang="en-US" sz="1000" dirty="0"/>
          </a:p>
        </p:txBody>
      </p:sp>
      <p:sp>
        <p:nvSpPr>
          <p:cNvPr id="10" name="Shape 5"/>
          <p:cNvSpPr/>
          <p:nvPr/>
        </p:nvSpPr>
        <p:spPr>
          <a:xfrm>
            <a:off x="640080" y="5440680"/>
            <a:ext cx="10911535" cy="594360"/>
          </a:xfrm>
          <a:prstGeom prst="rect">
            <a:avLst/>
          </a:prstGeom>
          <a:solidFill>
            <a:srgbClr val="FFE9F2"/>
          </a:solidFill>
          <a:ln w="12700">
            <a:solidFill>
              <a:srgbClr val="FFCCE0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868680" y="5440680"/>
            <a:ext cx="1045433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004E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Todos los precios son netos más IVA legal · facturación exclusivamente por transferencia bancaria en euros · sin pago por PayPal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FORMATO 01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Artículo editorial por encargo del cliente — redactado íntegramente por la redacción de dm, neutral periodísticamente y con valor informativo real. El formato adecuado para un enlace Dofollow de calidad.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ALCANCE DEL SERVICIO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Redactado íntegramente por la redacción de dm, mínimo 1.200 palabras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Estructura editorialmente neutral, titular memorable, teaser breve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Imagen de cabecera e imagen inline incluidas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Publicación bajo un perfil de autor de digital-magazin.de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Hasta 1 enlace Dofollow (justificado editorialmente, sin destino de venta)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Permanentemente online, mínimo 24 meses garantizados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neto por editorial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PARA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Proveedores SaaS y tech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Estudios y white papers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Temas digitales B2B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IA, ciberseguridad, FinTech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Descuento bajo consulta: 549 € · 2 editoriales simultáneos: 999 € en total. Destinos de enlace no permitidos: páginas de inicio, producto, ventas/landing.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FORMATO 02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06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Formato publicitario nativo para contenido proporcionado por el cliente. El carácter promocional está expresamente permitido — claramente identificado como Sponsored Post.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ALCANCE DEL SERVICIO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Publicación de un artículo proporcionado por el cliente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Revisión editorial antes de la publicación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Identificación como Sponsored Post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Enlaces externos con nofollow + sponsored; destinos promocionales permitidos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Parámetros de seguimiento en URLs permitidos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Imagen de cabecera gratuita bajo solicitud si no se proporciona imagen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neto por artículo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PARA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Presentaciones de productos y servicios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Artículos de campaña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Enlace a landing pages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Contenido publicitario cercano a PR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Requisitos de contenido: mínimo 800 palabras, imagen del artículo en formato horizontal 16:9. Los enlaces Dofollow no son posibles en este formato.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FORMATO 03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Artículo invitado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07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Artículo especializado de autores externos para dar visibilidad a su experiencia. No concebido como publicidad — sino como plataforma de conocimiento especializado real.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ALCANCE DEL SERVICIO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Artículo especializado, mínimo 1.000 palabras, contenido 100 % único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Sin carácter publicitario; tema especializado claro con valor añadido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Teaser breve / introducción de 3 a 5 frases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Mínimo 2 imágenes con indicación de fuente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Enlaces externos solo a fuentes informativas (nofollow)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Perfil de autor propio con biografía, foto y enlace social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Tarifa de servicio (empresas)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MODELOS DE PRECIO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Empresas: 99 € tarifa de servicio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Ciencia / sociedad: gratuito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Empresas frente a backlink: gratuito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Adecuado para autores especializados, thought leadership sin presión publicitaria, y temas de ciencia y sociedad.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FORMATO 04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 / Niche Edit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08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Un enlace del cliente se integra editorialmente en un artículo existente y temáticamente adecuado en digital-magazin.de — no una inserción mecánica, sino una ampliación real.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ALCANCE DEL SERVICIO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Revisión de un artículo existente adecuado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Ampliación editorial del artículo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Integración natural del enlace del cliente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Ajuste del texto de anclaje si es necesario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Publicación de la versión actualizada del artículo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neto por enlace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PARA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Clientes con página de destino de alta calidad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Ampliación de artículos dm existentes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Linkbuilding con estándares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Se aplican las mismas reglas estrictas de enlaces que en Editorial — sin páginas de inicio, producto o puramente de venta.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FORMATO 05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Comunicado de prensa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para anunciantes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09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Publicación de comunicados de prensa adecuados en el entorno editorial de la revista — para noticias corporativas, anuncios de productos, estudios y eventos con enfoque digital.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ALCANCE DEL SERVICIO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Publicación de un comunicado de prensa proporcionado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Revisión editorial de relevancia temática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Disponibilidad online permanente bajo solicitud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Garantía de duración mínima de 24 meses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Más de 500 comunicados de prensa publicados hasta la fecha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neto por comunicado de prensa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IDEAL PARA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Agencias de PR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Empresas con enfoque tech/digital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Proveedores de estudios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Organizadores de eventos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No adecuado: PR de lifestyle fuera de tema, noticias puramente locales sin enfoque digital, textos SEO escasos sin valor informativo.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Media-Kit – digital-magazin.de</dc:title>
  <dc:subject>Buchbare Content-Formate für Werbekunden</dc:subject>
  <dc:creator>digital-magazin.de</dc:creator>
  <cp:lastModifiedBy>digital-magazin.de</cp:lastModifiedBy>
  <cp:revision>1</cp:revision>
  <dcterms:created xsi:type="dcterms:W3CDTF">2026-06-18T12:10:09Z</dcterms:created>
  <dcterms:modified xsi:type="dcterms:W3CDTF">2026-06-18T12:10:09Z</dcterms:modified>
</cp:coreProperties>
</file>