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17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95360" y="-2377440"/>
            <a:ext cx="6400800" cy="6400800"/>
          </a:xfrm>
          <a:prstGeom prst="ellipse">
            <a:avLst/>
          </a:prstGeom>
          <a:solidFill>
            <a:srgbClr val="FF036E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377440" y="4206240"/>
            <a:ext cx="5486400" cy="5486400"/>
          </a:xfrm>
          <a:prstGeom prst="ellipse">
            <a:avLst/>
          </a:prstGeom>
          <a:solidFill>
            <a:srgbClr val="FF036E">
              <a:alpha val="8000"/>
            </a:srgbClr>
          </a:solidFill>
          <a:ln/>
        </p:spPr>
      </p:sp>
      <p:pic>
        <p:nvPicPr>
          <p:cNvPr id="4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640080"/>
            <a:ext cx="2377440" cy="2971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4688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MEDIA KIT  ·  2026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2788920"/>
            <a:ext cx="9601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Advertising formats &amp;</a:t>
            </a:r>
            <a:endParaRPr lang="en-US" sz="4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content partnerships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640080" y="46177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Bookable content formats for companies in AI, digitalization, e-commerce, cybersecurity, FinTech, and the digital economy.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5989320"/>
            <a:ext cx="109115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6126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digital-magazin.de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894015" y="6126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Kontakt: sales@noack.digital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GUIDANCE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Which format is right for you?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10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640080" y="1783080"/>
            <a:ext cx="64008" cy="676656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0" name="Text 6"/>
          <p:cNvSpPr/>
          <p:nvPr/>
        </p:nvSpPr>
        <p:spPr>
          <a:xfrm>
            <a:off x="960120" y="1783080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Looking for a Dofollow link?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8778240" y="1856232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12" name="Text 8"/>
          <p:cNvSpPr/>
          <p:nvPr/>
        </p:nvSpPr>
        <p:spPr>
          <a:xfrm>
            <a:off x="8869680" y="1856232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640080" y="2624328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640080" y="2624328"/>
            <a:ext cx="64008" cy="676656"/>
          </a:xfrm>
          <a:prstGeom prst="rect">
            <a:avLst/>
          </a:prstGeom>
          <a:solidFill>
            <a:srgbClr val="2A6FDB"/>
          </a:solidFill>
          <a:ln/>
        </p:spPr>
      </p:sp>
      <p:sp>
        <p:nvSpPr>
          <p:cNvPr id="15" name="Text 11"/>
          <p:cNvSpPr/>
          <p:nvPr/>
        </p:nvSpPr>
        <p:spPr>
          <a:xfrm>
            <a:off x="960120" y="2624328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Want to place a ready-made promotional article?</a:t>
            </a:r>
            <a:endParaRPr lang="en-US" sz="1350" dirty="0"/>
          </a:p>
        </p:txBody>
      </p:sp>
      <p:sp>
        <p:nvSpPr>
          <p:cNvPr id="16" name="Shape 12"/>
          <p:cNvSpPr/>
          <p:nvPr/>
        </p:nvSpPr>
        <p:spPr>
          <a:xfrm>
            <a:off x="8778240" y="2697480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17" name="Text 13"/>
          <p:cNvSpPr/>
          <p:nvPr/>
        </p:nvSpPr>
        <p:spPr>
          <a:xfrm>
            <a:off x="8869680" y="2697480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6FD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Advertorial / Sponsored Post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640080" y="3465576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40080" y="3465576"/>
            <a:ext cx="64008" cy="676656"/>
          </a:xfrm>
          <a:prstGeom prst="rect">
            <a:avLst/>
          </a:prstGeom>
          <a:solidFill>
            <a:srgbClr val="1F8A5B"/>
          </a:solidFill>
          <a:ln/>
        </p:spPr>
      </p:sp>
      <p:sp>
        <p:nvSpPr>
          <p:cNvPr id="20" name="Text 16"/>
          <p:cNvSpPr/>
          <p:nvPr/>
        </p:nvSpPr>
        <p:spPr>
          <a:xfrm>
            <a:off x="960120" y="3465576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Want to gain visibility as an external expert?</a:t>
            </a:r>
            <a:endParaRPr lang="en-US" sz="1350" dirty="0"/>
          </a:p>
        </p:txBody>
      </p:sp>
      <p:sp>
        <p:nvSpPr>
          <p:cNvPr id="21" name="Shape 17"/>
          <p:cNvSpPr/>
          <p:nvPr/>
        </p:nvSpPr>
        <p:spPr>
          <a:xfrm>
            <a:off x="8778240" y="3538728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22" name="Text 18"/>
          <p:cNvSpPr/>
          <p:nvPr/>
        </p:nvSpPr>
        <p:spPr>
          <a:xfrm>
            <a:off x="8869680" y="3538728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F8A5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Guest article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640080" y="4306824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4" name="Shape 20"/>
          <p:cNvSpPr/>
          <p:nvPr/>
        </p:nvSpPr>
        <p:spPr>
          <a:xfrm>
            <a:off x="640080" y="4306824"/>
            <a:ext cx="64008" cy="676656"/>
          </a:xfrm>
          <a:prstGeom prst="rect">
            <a:avLst/>
          </a:prstGeom>
          <a:solidFill>
            <a:srgbClr val="C77700"/>
          </a:solidFill>
          <a:ln/>
        </p:spPr>
      </p:sp>
      <p:sp>
        <p:nvSpPr>
          <p:cNvPr id="25" name="Text 21"/>
          <p:cNvSpPr/>
          <p:nvPr/>
        </p:nvSpPr>
        <p:spPr>
          <a:xfrm>
            <a:off x="960120" y="4306824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Want to place a link in an existing article?</a:t>
            </a:r>
            <a:endParaRPr lang="en-US" sz="1350" dirty="0"/>
          </a:p>
        </p:txBody>
      </p:sp>
      <p:sp>
        <p:nvSpPr>
          <p:cNvPr id="26" name="Shape 22"/>
          <p:cNvSpPr/>
          <p:nvPr/>
        </p:nvSpPr>
        <p:spPr>
          <a:xfrm>
            <a:off x="8778240" y="4379976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27" name="Text 23"/>
          <p:cNvSpPr/>
          <p:nvPr/>
        </p:nvSpPr>
        <p:spPr>
          <a:xfrm>
            <a:off x="8869680" y="4379976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777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Insertion</a:t>
            </a:r>
            <a:endParaRPr lang="en-US" sz="1300" dirty="0"/>
          </a:p>
        </p:txBody>
      </p:sp>
      <p:sp>
        <p:nvSpPr>
          <p:cNvPr id="28" name="Shape 24"/>
          <p:cNvSpPr/>
          <p:nvPr/>
        </p:nvSpPr>
        <p:spPr>
          <a:xfrm>
            <a:off x="640080" y="5148072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640080" y="5148072"/>
            <a:ext cx="64008" cy="676656"/>
          </a:xfrm>
          <a:prstGeom prst="rect">
            <a:avLst/>
          </a:prstGeom>
          <a:solidFill>
            <a:srgbClr val="6B3DD9"/>
          </a:solidFill>
          <a:ln/>
        </p:spPr>
      </p:sp>
      <p:sp>
        <p:nvSpPr>
          <p:cNvPr id="30" name="Text 26"/>
          <p:cNvSpPr/>
          <p:nvPr/>
        </p:nvSpPr>
        <p:spPr>
          <a:xfrm>
            <a:off x="960120" y="5148072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Want to publish a corporate announcement?</a:t>
            </a:r>
            <a:endParaRPr lang="en-US" sz="1350" dirty="0"/>
          </a:p>
        </p:txBody>
      </p:sp>
      <p:sp>
        <p:nvSpPr>
          <p:cNvPr id="31" name="Shape 27"/>
          <p:cNvSpPr/>
          <p:nvPr/>
        </p:nvSpPr>
        <p:spPr>
          <a:xfrm>
            <a:off x="8778240" y="5221224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32" name="Text 28"/>
          <p:cNvSpPr/>
          <p:nvPr/>
        </p:nvSpPr>
        <p:spPr>
          <a:xfrm>
            <a:off x="8869680" y="5221224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B3DD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Press release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HOW IT WORKS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Booking process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11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804672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01</a:t>
            </a:r>
            <a:endParaRPr lang="en-US" sz="2600" dirty="0"/>
          </a:p>
        </p:txBody>
      </p:sp>
      <p:sp>
        <p:nvSpPr>
          <p:cNvPr id="10" name="Text 6"/>
          <p:cNvSpPr/>
          <p:nvPr/>
        </p:nvSpPr>
        <p:spPr>
          <a:xfrm>
            <a:off x="804672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Inquiry &amp; topic alignment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804672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You share the format, topic, and target URL or materials.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2593787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13" name="Shape 9"/>
          <p:cNvSpPr/>
          <p:nvPr/>
        </p:nvSpPr>
        <p:spPr>
          <a:xfrm>
            <a:off x="2868107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032699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</a:t>
            </a:r>
            <a:endParaRPr lang="en-US" sz="2600" dirty="0"/>
          </a:p>
        </p:txBody>
      </p:sp>
      <p:sp>
        <p:nvSpPr>
          <p:cNvPr id="15" name="Text 11"/>
          <p:cNvSpPr/>
          <p:nvPr/>
        </p:nvSpPr>
        <p:spPr>
          <a:xfrm>
            <a:off x="3032699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Submit materials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3032699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Text, images, anchor text, or press release — depending on the format.</a:t>
            </a:r>
            <a:endParaRPr lang="en-US" sz="1050" dirty="0"/>
          </a:p>
        </p:txBody>
      </p:sp>
      <p:sp>
        <p:nvSpPr>
          <p:cNvPr id="17" name="Text 13"/>
          <p:cNvSpPr/>
          <p:nvPr/>
        </p:nvSpPr>
        <p:spPr>
          <a:xfrm>
            <a:off x="4821814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Shape 14"/>
          <p:cNvSpPr/>
          <p:nvPr/>
        </p:nvSpPr>
        <p:spPr>
          <a:xfrm>
            <a:off x="5096134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260726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</a:t>
            </a:r>
            <a:endParaRPr lang="en-US" sz="2600" dirty="0"/>
          </a:p>
        </p:txBody>
      </p:sp>
      <p:sp>
        <p:nvSpPr>
          <p:cNvPr id="20" name="Text 16"/>
          <p:cNvSpPr/>
          <p:nvPr/>
        </p:nvSpPr>
        <p:spPr>
          <a:xfrm>
            <a:off x="5260726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 review</a:t>
            </a:r>
            <a:endParaRPr lang="en-US" sz="1250" dirty="0"/>
          </a:p>
        </p:txBody>
      </p:sp>
      <p:sp>
        <p:nvSpPr>
          <p:cNvPr id="21" name="Text 17"/>
          <p:cNvSpPr/>
          <p:nvPr/>
        </p:nvSpPr>
        <p:spPr>
          <a:xfrm>
            <a:off x="5260726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We review topic, link target, anchor text, and quality.</a:t>
            </a:r>
            <a:endParaRPr lang="en-US" sz="1050" dirty="0"/>
          </a:p>
        </p:txBody>
      </p:sp>
      <p:sp>
        <p:nvSpPr>
          <p:cNvPr id="22" name="Text 18"/>
          <p:cNvSpPr/>
          <p:nvPr/>
        </p:nvSpPr>
        <p:spPr>
          <a:xfrm>
            <a:off x="7049841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23" name="Shape 19"/>
          <p:cNvSpPr/>
          <p:nvPr/>
        </p:nvSpPr>
        <p:spPr>
          <a:xfrm>
            <a:off x="7324161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7488753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</a:t>
            </a:r>
            <a:endParaRPr lang="en-US" sz="2600" dirty="0"/>
          </a:p>
        </p:txBody>
      </p:sp>
      <p:sp>
        <p:nvSpPr>
          <p:cNvPr id="25" name="Text 21"/>
          <p:cNvSpPr/>
          <p:nvPr/>
        </p:nvSpPr>
        <p:spPr>
          <a:xfrm>
            <a:off x="7488753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Publication</a:t>
            </a:r>
            <a:endParaRPr lang="en-US" sz="1250" dirty="0"/>
          </a:p>
        </p:txBody>
      </p:sp>
      <p:sp>
        <p:nvSpPr>
          <p:cNvPr id="26" name="Text 22"/>
          <p:cNvSpPr/>
          <p:nvPr/>
        </p:nvSpPr>
        <p:spPr>
          <a:xfrm>
            <a:off x="7488753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After approval, publication follows — usually within 24 hours.</a:t>
            </a:r>
            <a:endParaRPr lang="en-US" sz="1050" dirty="0"/>
          </a:p>
        </p:txBody>
      </p:sp>
      <p:sp>
        <p:nvSpPr>
          <p:cNvPr id="27" name="Text 23"/>
          <p:cNvSpPr/>
          <p:nvPr/>
        </p:nvSpPr>
        <p:spPr>
          <a:xfrm>
            <a:off x="9277868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28" name="Shape 24"/>
          <p:cNvSpPr/>
          <p:nvPr/>
        </p:nvSpPr>
        <p:spPr>
          <a:xfrm>
            <a:off x="9552188" y="2103120"/>
            <a:ext cx="1999427" cy="3017520"/>
          </a:xfrm>
          <a:prstGeom prst="rect">
            <a:avLst/>
          </a:prstGeom>
          <a:solidFill>
            <a:srgbClr val="272727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9716780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</a:t>
            </a:r>
            <a:endParaRPr lang="en-US" sz="2600" dirty="0"/>
          </a:p>
        </p:txBody>
      </p:sp>
      <p:sp>
        <p:nvSpPr>
          <p:cNvPr id="30" name="Text 26"/>
          <p:cNvSpPr/>
          <p:nvPr/>
        </p:nvSpPr>
        <p:spPr>
          <a:xfrm>
            <a:off x="9716780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&amp; invoice</a:t>
            </a:r>
            <a:endParaRPr lang="en-US" sz="1250" dirty="0"/>
          </a:p>
        </p:txBody>
      </p:sp>
      <p:sp>
        <p:nvSpPr>
          <p:cNvPr id="31" name="Text 27"/>
          <p:cNvSpPr/>
          <p:nvPr/>
        </p:nvSpPr>
        <p:spPr>
          <a:xfrm>
            <a:off x="9716780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You receive the publication link and the invoice.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GOOD TO KNOW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General booking terms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12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868680" y="1984248"/>
            <a:ext cx="128016" cy="128016"/>
          </a:xfrm>
          <a:prstGeom prst="ellipse">
            <a:avLst/>
          </a:prstGeom>
          <a:solidFill>
            <a:srgbClr val="2A6FDB"/>
          </a:solidFill>
          <a:ln/>
        </p:spPr>
      </p:sp>
      <p:sp>
        <p:nvSpPr>
          <p:cNvPr id="10" name="Text 6"/>
          <p:cNvSpPr/>
          <p:nvPr/>
        </p:nvSpPr>
        <p:spPr>
          <a:xfrm>
            <a:off x="1097280" y="192024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Payment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868680" y="233172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bank transfer / SEPA only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Invoice payable within 14 days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all prices net in euros, plus statutory VAT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no PayPal payments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6233008" y="178308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6461608" y="1984248"/>
            <a:ext cx="128016" cy="12801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14" name="Text 10"/>
          <p:cNvSpPr/>
          <p:nvPr/>
        </p:nvSpPr>
        <p:spPr>
          <a:xfrm>
            <a:off x="6690208" y="192024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Runtime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6461608" y="233172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Editorial: permanently online, ≥ 24 months guaranteed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Press release: permanently online on request, ≥ 24 months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other formats: per editorial agreement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640080" y="397764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868680" y="4178808"/>
            <a:ext cx="128016" cy="128016"/>
          </a:xfrm>
          <a:prstGeom prst="ellipse">
            <a:avLst/>
          </a:prstGeom>
          <a:solidFill>
            <a:srgbClr val="C77700"/>
          </a:solidFill>
          <a:ln/>
        </p:spPr>
      </p:sp>
      <p:sp>
        <p:nvSpPr>
          <p:cNvPr id="18" name="Text 14"/>
          <p:cNvSpPr/>
          <p:nvPr/>
        </p:nvSpPr>
        <p:spPr>
          <a:xfrm>
            <a:off x="1097280" y="411480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 review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868680" y="452628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all formats are reviewed before publication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Content, topics, links, or anchors may be rejected or adjusted if they do not meet quality and topical standards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6233008" y="397764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461608" y="4178808"/>
            <a:ext cx="128016" cy="128016"/>
          </a:xfrm>
          <a:prstGeom prst="ellipse">
            <a:avLst/>
          </a:prstGeom>
          <a:solidFill>
            <a:srgbClr val="C0263C"/>
          </a:solidFill>
          <a:ln/>
        </p:spPr>
      </p:sp>
      <p:sp>
        <p:nvSpPr>
          <p:cNvPr id="22" name="Text 18"/>
          <p:cNvSpPr/>
          <p:nvPr/>
        </p:nvSpPr>
        <p:spPr>
          <a:xfrm>
            <a:off x="6690208" y="411480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Unaccepted content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6461608" y="452628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Gambling, Casino, CBD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dubious financial offers, misleading health claims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fake news, discriminatory or manipulative SEO content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717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377440" y="-2377440"/>
            <a:ext cx="6400800" cy="6400800"/>
          </a:xfrm>
          <a:prstGeom prst="ellipse">
            <a:avLst/>
          </a:prstGeom>
          <a:solidFill>
            <a:srgbClr val="FF036E">
              <a:alpha val="10000"/>
            </a:srgbClr>
          </a:solidFill>
          <a:ln/>
        </p:spPr>
      </p:sp>
      <p:pic>
        <p:nvPicPr>
          <p:cNvPr id="3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731520"/>
            <a:ext cx="2011680" cy="2514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2286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READY FOR YOUR PLACEMENT?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640080" y="265176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Let's find the right format for you.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640080" y="35204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Send us your topic, target URL, and preferred format — we'll review the fit and get back to you with next steps.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40080" y="4572000"/>
            <a:ext cx="109115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4008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CONTACT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4008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sales@noack.digital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393192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WEBSITE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93192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22376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BILLING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722376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net, EUR, SEPA transfer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40080" y="6355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2026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180015" y="635508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13 / 13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ABOUT THE MAGAZINE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digital-magazin.de at a glance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is a German-language online magazine covering technology, digitalization, and the digital economy. We publish editorial and promotional content with a clear focus on topics that are genuinely relevant to our readership.</a:t>
            </a:r>
            <a:endParaRPr lang="en-US" sz="1450" dirty="0"/>
          </a:p>
        </p:txBody>
      </p:sp>
      <p:sp>
        <p:nvSpPr>
          <p:cNvPr id="9" name="Text 5"/>
          <p:cNvSpPr/>
          <p:nvPr/>
        </p:nvSpPr>
        <p:spPr>
          <a:xfrm>
            <a:off x="640080" y="32461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ALL PRICES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52044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 in EUR — billing exclusively by bank transfer.</a:t>
            </a:r>
            <a:endParaRPr lang="en-US" sz="1250" dirty="0"/>
          </a:p>
        </p:txBody>
      </p:sp>
      <p:sp>
        <p:nvSpPr>
          <p:cNvPr id="11" name="Shape 7"/>
          <p:cNvSpPr/>
          <p:nvPr/>
        </p:nvSpPr>
        <p:spPr>
          <a:xfrm>
            <a:off x="640080" y="4160520"/>
            <a:ext cx="5120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640080" y="4160520"/>
            <a:ext cx="64008" cy="1783080"/>
          </a:xfrm>
          <a:prstGeom prst="rect">
            <a:avLst/>
          </a:prstGeom>
          <a:solidFill>
            <a:srgbClr val="1F8A5B"/>
          </a:solidFill>
          <a:ln/>
        </p:spPr>
      </p:sp>
      <p:sp>
        <p:nvSpPr>
          <p:cNvPr id="13" name="Text 9"/>
          <p:cNvSpPr/>
          <p:nvPr/>
        </p:nvSpPr>
        <p:spPr>
          <a:xfrm>
            <a:off x="91440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1F8A5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GOOD FIT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914400" y="4572000"/>
            <a:ext cx="4663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AI, Digital Business &amp; E-Commerce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Cybersecurity &amp; Data Protection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 transformation &amp; tech regulation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FinTech, Blockchain &amp; Software/Tools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989320" y="4160520"/>
            <a:ext cx="5562295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5989320" y="4160520"/>
            <a:ext cx="64008" cy="1783080"/>
          </a:xfrm>
          <a:prstGeom prst="rect">
            <a:avLst/>
          </a:prstGeom>
          <a:solidFill>
            <a:srgbClr val="C0263C"/>
          </a:solidFill>
          <a:ln/>
        </p:spPr>
      </p:sp>
      <p:sp>
        <p:nvSpPr>
          <p:cNvPr id="17" name="Text 13"/>
          <p:cNvSpPr/>
          <p:nvPr/>
        </p:nvSpPr>
        <p:spPr>
          <a:xfrm>
            <a:off x="626364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C0263C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NOT A FIT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6263640" y="4572000"/>
            <a:ext cx="5013655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Gambling, Casino &amp; CBD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dubious or thematically unsuitable content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purely promotional content without editorial value in editorials or guest articles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675120" y="1691640"/>
            <a:ext cx="4876495" cy="1371600"/>
          </a:xfrm>
          <a:prstGeom prst="rect">
            <a:avLst/>
          </a:prstGeom>
          <a:solidFill>
            <a:srgbClr val="272727"/>
          </a:solidFill>
          <a:ln/>
        </p:spPr>
      </p:sp>
      <p:sp>
        <p:nvSpPr>
          <p:cNvPr id="20" name="Text 16"/>
          <p:cNvSpPr/>
          <p:nvPr/>
        </p:nvSpPr>
        <p:spPr>
          <a:xfrm>
            <a:off x="6858000" y="1801368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</a:t>
            </a:r>
            <a:endParaRPr lang="en-US" sz="4000" dirty="0"/>
          </a:p>
        </p:txBody>
      </p:sp>
      <p:sp>
        <p:nvSpPr>
          <p:cNvPr id="21" name="Text 17"/>
          <p:cNvSpPr/>
          <p:nvPr/>
        </p:nvSpPr>
        <p:spPr>
          <a:xfrm>
            <a:off x="7909560" y="187452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bookable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content formats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6858000" y="2542032"/>
            <a:ext cx="45107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6858000" y="26060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500+</a:t>
            </a:r>
            <a:endParaRPr lang="en-US" sz="1800" dirty="0"/>
          </a:p>
        </p:txBody>
      </p:sp>
      <p:sp>
        <p:nvSpPr>
          <p:cNvPr id="24" name="Text 20"/>
          <p:cNvSpPr/>
          <p:nvPr/>
        </p:nvSpPr>
        <p:spPr>
          <a:xfrm>
            <a:off x="7909560" y="26060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published press releases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 FOCUS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Topic areas in detail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868680" y="2011680"/>
            <a:ext cx="292608" cy="292608"/>
          </a:xfrm>
          <a:prstGeom prst="ellipse">
            <a:avLst/>
          </a:prstGeom>
          <a:solidFill>
            <a:srgbClr val="6B3DD9"/>
          </a:solidFill>
          <a:ln/>
        </p:spPr>
      </p:sp>
      <p:sp>
        <p:nvSpPr>
          <p:cNvPr id="10" name="Text 6"/>
          <p:cNvSpPr/>
          <p:nvPr/>
        </p:nvSpPr>
        <p:spPr>
          <a:xfrm>
            <a:off x="868680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Artificial Intelligence</a:t>
            </a:r>
            <a:endParaRPr lang="en-US" sz="1450" dirty="0"/>
          </a:p>
        </p:txBody>
      </p:sp>
      <p:sp>
        <p:nvSpPr>
          <p:cNvPr id="11" name="Text 7"/>
          <p:cNvSpPr/>
          <p:nvPr/>
        </p:nvSpPr>
        <p:spPr>
          <a:xfrm>
            <a:off x="868680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AI tools · AI agents · generative AI · LLMs · AI regulation · machine learning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368698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4597298" y="2011680"/>
            <a:ext cx="292608" cy="292608"/>
          </a:xfrm>
          <a:prstGeom prst="ellipse">
            <a:avLst/>
          </a:prstGeom>
          <a:solidFill>
            <a:srgbClr val="2A6FDB"/>
          </a:solidFill>
          <a:ln/>
        </p:spPr>
      </p:sp>
      <p:sp>
        <p:nvSpPr>
          <p:cNvPr id="14" name="Text 10"/>
          <p:cNvSpPr/>
          <p:nvPr/>
        </p:nvSpPr>
        <p:spPr>
          <a:xfrm>
            <a:off x="4597298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Digitalization &amp; Transformation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4597298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 business models · cloud · collaboration tools · IT modernization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8097317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8325917" y="2011680"/>
            <a:ext cx="292608" cy="292608"/>
          </a:xfrm>
          <a:prstGeom prst="ellipse">
            <a:avLst/>
          </a:prstGeom>
          <a:solidFill>
            <a:srgbClr val="C0263C"/>
          </a:solidFill>
          <a:ln/>
        </p:spPr>
      </p:sp>
      <p:sp>
        <p:nvSpPr>
          <p:cNvPr id="18" name="Text 14"/>
          <p:cNvSpPr/>
          <p:nvPr/>
        </p:nvSpPr>
        <p:spPr>
          <a:xfrm>
            <a:off x="8325917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E-Commerce</a:t>
            </a:r>
            <a:endParaRPr lang="en-US" sz="1450" dirty="0"/>
          </a:p>
        </p:txBody>
      </p:sp>
      <p:sp>
        <p:nvSpPr>
          <p:cNvPr id="19" name="Text 15"/>
          <p:cNvSpPr/>
          <p:nvPr/>
        </p:nvSpPr>
        <p:spPr>
          <a:xfrm>
            <a:off x="8325917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online shops · marketplaces · payment · conversion · UX · omnichannel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640080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868680" y="4251960"/>
            <a:ext cx="292608" cy="292608"/>
          </a:xfrm>
          <a:prstGeom prst="ellipse">
            <a:avLst/>
          </a:prstGeom>
          <a:solidFill>
            <a:srgbClr val="272727"/>
          </a:solidFill>
          <a:ln/>
        </p:spPr>
      </p:sp>
      <p:sp>
        <p:nvSpPr>
          <p:cNvPr id="22" name="Text 18"/>
          <p:cNvSpPr/>
          <p:nvPr/>
        </p:nvSpPr>
        <p:spPr>
          <a:xfrm>
            <a:off x="868680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Cybersecurity &amp; Data Protection</a:t>
            </a:r>
            <a:endParaRPr lang="en-US" sz="1450" dirty="0"/>
          </a:p>
        </p:txBody>
      </p:sp>
      <p:sp>
        <p:nvSpPr>
          <p:cNvPr id="23" name="Text 19"/>
          <p:cNvSpPr/>
          <p:nvPr/>
        </p:nvSpPr>
        <p:spPr>
          <a:xfrm>
            <a:off x="868680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security tools · GDPR · zero trust · ransomware · encryption</a:t>
            </a:r>
            <a:endParaRPr lang="en-US" sz="1050" dirty="0"/>
          </a:p>
        </p:txBody>
      </p:sp>
      <p:sp>
        <p:nvSpPr>
          <p:cNvPr id="24" name="Shape 20"/>
          <p:cNvSpPr/>
          <p:nvPr/>
        </p:nvSpPr>
        <p:spPr>
          <a:xfrm>
            <a:off x="4368698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4597298" y="4251960"/>
            <a:ext cx="292608" cy="292608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6" name="Text 22"/>
          <p:cNvSpPr/>
          <p:nvPr/>
        </p:nvSpPr>
        <p:spPr>
          <a:xfrm>
            <a:off x="4597298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FinTech &amp; Digital Finance</a:t>
            </a:r>
            <a:endParaRPr lang="en-US" sz="1450" dirty="0"/>
          </a:p>
        </p:txBody>
      </p:sp>
      <p:sp>
        <p:nvSpPr>
          <p:cNvPr id="27" name="Text 23"/>
          <p:cNvSpPr/>
          <p:nvPr/>
        </p:nvSpPr>
        <p:spPr>
          <a:xfrm>
            <a:off x="4597298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 payments · open finance · crypto &amp; blockchain · InsurTech</a:t>
            </a:r>
            <a:endParaRPr lang="en-US" sz="1050" dirty="0"/>
          </a:p>
        </p:txBody>
      </p:sp>
      <p:sp>
        <p:nvSpPr>
          <p:cNvPr id="28" name="Shape 24"/>
          <p:cNvSpPr/>
          <p:nvPr/>
        </p:nvSpPr>
        <p:spPr>
          <a:xfrm>
            <a:off x="8097317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8325917" y="4251960"/>
            <a:ext cx="292608" cy="292608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30" name="Text 26"/>
          <p:cNvSpPr/>
          <p:nvPr/>
        </p:nvSpPr>
        <p:spPr>
          <a:xfrm>
            <a:off x="8325917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Marketing &amp; Digital Communication</a:t>
            </a:r>
            <a:endParaRPr lang="en-US" sz="1450" dirty="0"/>
          </a:p>
        </p:txBody>
      </p:sp>
      <p:sp>
        <p:nvSpPr>
          <p:cNvPr id="31" name="Text 27"/>
          <p:cNvSpPr/>
          <p:nvPr/>
        </p:nvSpPr>
        <p:spPr>
          <a:xfrm>
            <a:off x="8325917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content marketing · social media · SEO · marketing automation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AT A GLANCE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Product overview &amp; prices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 / 13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691640"/>
          <a:ext cx="10911535" cy="3108960"/>
        </p:xfrm>
        <a:graphic>
          <a:graphicData uri="http://schemas.openxmlformats.org/drawingml/2006/table">
            <a:tbl>
              <a:tblPr/>
              <a:tblGrid>
                <a:gridCol w="3200400"/>
                <a:gridCol w="1463040"/>
                <a:gridCol w="2331720"/>
                <a:gridCol w="2103120"/>
                <a:gridCol w="1801368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Format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Net price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Content creation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Link type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Labeling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01  Editorial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599 €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dm editorial team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up to 1 Dofollow link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none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02  Advertorial / Sponsored Post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349 €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Client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nofollow + sponsored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Sponsored Post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03  Guest article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99 € / free*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Client / external author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nofollow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Guest article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04  Link Insertion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449 €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dm editorial (existing article)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per editorial guidelines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none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05  Press release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69 €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Client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after review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Press release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Text 4"/>
          <p:cNvSpPr/>
          <p:nvPr/>
        </p:nvSpPr>
        <p:spPr>
          <a:xfrm>
            <a:off x="640080" y="4937760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* 99 € Servicegebühr für Unternehmen · kostenlos für wissenschaftliche/gesellschaftlich engagierte Autor:innen · kostenlos gegen 1 Dofollow-Backlink-Tausch</a:t>
            </a:r>
            <a:endParaRPr lang="en-US" sz="1000" dirty="0"/>
          </a:p>
        </p:txBody>
      </p:sp>
      <p:sp>
        <p:nvSpPr>
          <p:cNvPr id="10" name="Shape 5"/>
          <p:cNvSpPr/>
          <p:nvPr/>
        </p:nvSpPr>
        <p:spPr>
          <a:xfrm>
            <a:off x="640080" y="5440680"/>
            <a:ext cx="10911535" cy="594360"/>
          </a:xfrm>
          <a:prstGeom prst="rect">
            <a:avLst/>
          </a:prstGeom>
          <a:solidFill>
            <a:srgbClr val="FFE9F2"/>
          </a:solidFill>
          <a:ln w="12700">
            <a:solidFill>
              <a:srgbClr val="FFCCE0"/>
            </a:solidFill>
            <a:prstDash val="solid"/>
          </a:ln>
        </p:spPr>
      </p:sp>
      <p:sp>
        <p:nvSpPr>
          <p:cNvPr id="11" name="Text 6"/>
          <p:cNvSpPr/>
          <p:nvPr/>
        </p:nvSpPr>
        <p:spPr>
          <a:xfrm>
            <a:off x="868680" y="5440680"/>
            <a:ext cx="1045433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004E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All prices are net plus statutory VAT · billing exclusively by bank transfer in euros · no PayPal payments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01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Editorial article commissioned by the client — fully written by the dm editorial team, journalistically neutral, and with genuine informational value. The right format for a high-quality Dofollow link.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SCOPE OF SERVICES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Fully written by the dm editorial team, minimum 1,200 words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Editorially neutral structure, memorable headline, short teaser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Header image and inline image included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Published under a digital-magazin.de author profile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Up to 1 Dofollow link (editorially justified, no sales link target)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Permanently online, minimum 24 months guaranteed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599 €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 per editorial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IDEAL FOR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SaaS &amp; tech providers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Studies &amp; white papers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B2B digital topics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AI, cybersecurity, FinTech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Discount on request: 549 € · 2 editorials simultaneously: 999 € total. Prohibited link targets: homepages, product pages, sales/landing pages.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02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Advertorial / Sponsored Post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06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Native advertising format for client-supplied content. Promotional character is explicitly permitted — transparently labeled as Sponsored Post.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SCOPE OF SERVICES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Publication of a client-supplied article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Editorial review before publication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Labeled as Sponsored Post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External links with nofollow + sponsored; promotional link targets permitted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Tracking parameters in URLs permitted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Complimentary header image on request if no image is supplied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349 €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 per article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IDEAL FOR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Product &amp; service showcases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Campaign articles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Landing page linking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PR-oriented promotional content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Content requirements: minimum 800 words, article image in 16:9 landscape format. Dofollow links are not available in this format.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03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Guest article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07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Expert article by external authors to showcase expertise. Not intended as advertising — but as a platform for genuine specialist knowledge.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SCOPE OF SERVICES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Expert article, minimum 1,000 words, 100% unique content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No promotional character; clear specialist topic with added value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Short teaser / introduction of 3 to 5 sentences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At least 2 images with source attribution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External links only to informative sources (nofollow)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Own author profile with bio, photo &amp; social link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99 €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Service fee (companies)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PRICING MODELS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Companies: 99 € service fee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Science / society: free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Companies vs. backlink: free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745736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8366760" y="4745736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Suitable for specialist authors, thought leadership without promotional pressure, and science and society topics.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04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Insertion / Niche Edit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08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 client link is editorially integrated into an existing, thematically matching article on digital-magazin.de — not a mechanical insertion, but a genuine extension.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SCOPE OF SERVICES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Review of a suitable existing article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Editorial extension of the article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Natural integration of the client link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Anchor text adjustment if needed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Publication of the updated article version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449 €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 per link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IDEAL FOR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Clients with a high-quality target page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Enhancement of existing dm articles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Link building with standards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745736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8366760" y="4745736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The same strict link rules apply as for Editorial — no homepages, product pages, or pure sales pages.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05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Press release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for advertising clients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09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Publication of suitable press releases in the magazine's editorial environment — for corporate news, product announcements, studies, and events with a digital focus.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SCOPE OF SERVICES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Publication of a supplied press release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Editorial review for topical relevance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Permanent online availability on request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Minimum 24-month runtime guarantee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More than 500 press releases published to date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69 €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 per press release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IDEAL FOR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 agencies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Companies with a tech/digital focus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Study providers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Event organizers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Not suitable: off-topic lifestyle PR, purely local news without digital relevance, thin SEO texts without news value.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Media-Kit – digital-magazin.de</dc:title>
  <dc:subject>Buchbare Content-Formate für Werbekunden</dc:subject>
  <dc:creator>digital-magazin.de</dc:creator>
  <cp:lastModifiedBy>digital-magazin.de</cp:lastModifiedBy>
  <cp:revision>1</cp:revision>
  <dcterms:created xsi:type="dcterms:W3CDTF">2026-06-18T12:10:09Z</dcterms:created>
  <dcterms:modified xsi:type="dcterms:W3CDTF">2026-06-18T12:10:09Z</dcterms:modified>
</cp:coreProperties>
</file>