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717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595360" y="-2377440"/>
            <a:ext cx="6400800" cy="6400800"/>
          </a:xfrm>
          <a:prstGeom prst="ellipse">
            <a:avLst/>
          </a:prstGeom>
          <a:solidFill>
            <a:srgbClr val="FF036E">
              <a:alpha val="12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377440" y="4206240"/>
            <a:ext cx="5486400" cy="5486400"/>
          </a:xfrm>
          <a:prstGeom prst="ellipse">
            <a:avLst/>
          </a:prstGeom>
          <a:solidFill>
            <a:srgbClr val="FF036E">
              <a:alpha val="8000"/>
            </a:srgbClr>
          </a:solidFill>
          <a:ln/>
        </p:spPr>
      </p:sp>
      <p:pic>
        <p:nvPicPr>
          <p:cNvPr id="4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640080"/>
            <a:ext cx="2377440" cy="2971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4688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MEDIA-KIT  ·  2026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640080" y="2788920"/>
            <a:ext cx="96012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Werbeformate &amp;</a:t>
            </a:r>
            <a:endParaRPr lang="en-US" sz="48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Content-Partnerschaften</a:t>
            </a:r>
            <a:endParaRPr lang="en-US" sz="4800" dirty="0"/>
          </a:p>
        </p:txBody>
      </p:sp>
      <p:sp>
        <p:nvSpPr>
          <p:cNvPr id="7" name="Text 4"/>
          <p:cNvSpPr/>
          <p:nvPr/>
        </p:nvSpPr>
        <p:spPr>
          <a:xfrm>
            <a:off x="640080" y="461772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C9C9C9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Buchbare Content-Formate für Unternehmen aus KI, Digitalisierung, E-Commerce, Cybersecurity, FinTech und digitaler Wirtschaft.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640080" y="5989320"/>
            <a:ext cx="10911535" cy="0"/>
          </a:xfrm>
          <a:prstGeom prst="line">
            <a:avLst/>
          </a:prstGeom>
          <a:noFill/>
          <a:ln w="12700">
            <a:solidFill>
              <a:srgbClr val="33333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61264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digital-magazin.de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894015" y="61264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C9C9C9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Kontakt: sales@noack.digital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ORIENTIERUNG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Welches Format passt zu Ihnen?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Media-Kit für Werbekunden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10 / 13</a:t>
            </a:r>
            <a:endParaRPr lang="en-US" sz="900" dirty="0"/>
          </a:p>
        </p:txBody>
      </p:sp>
      <p:sp>
        <p:nvSpPr>
          <p:cNvPr id="8" name="Shape 4"/>
          <p:cNvSpPr/>
          <p:nvPr/>
        </p:nvSpPr>
        <p:spPr>
          <a:xfrm>
            <a:off x="640080" y="1783080"/>
            <a:ext cx="10911535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9" name="Shape 5"/>
          <p:cNvSpPr/>
          <p:nvPr/>
        </p:nvSpPr>
        <p:spPr>
          <a:xfrm>
            <a:off x="640080" y="1783080"/>
            <a:ext cx="64008" cy="676656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0" name="Text 6"/>
          <p:cNvSpPr/>
          <p:nvPr/>
        </p:nvSpPr>
        <p:spPr>
          <a:xfrm>
            <a:off x="960120" y="1783080"/>
            <a:ext cx="73152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Sie möchten einen Dofollow-Link?</a:t>
            </a:r>
            <a:endParaRPr lang="en-US" sz="1350" dirty="0"/>
          </a:p>
        </p:txBody>
      </p:sp>
      <p:sp>
        <p:nvSpPr>
          <p:cNvPr id="11" name="Shape 7"/>
          <p:cNvSpPr/>
          <p:nvPr/>
        </p:nvSpPr>
        <p:spPr>
          <a:xfrm>
            <a:off x="8778240" y="1856232"/>
            <a:ext cx="2773375" cy="530352"/>
          </a:xfrm>
          <a:prstGeom prst="rect">
            <a:avLst/>
          </a:prstGeom>
          <a:solidFill>
            <a:srgbClr val="FFE9F2"/>
          </a:solidFill>
          <a:ln/>
        </p:spPr>
      </p:sp>
      <p:sp>
        <p:nvSpPr>
          <p:cNvPr id="12" name="Text 8"/>
          <p:cNvSpPr/>
          <p:nvPr/>
        </p:nvSpPr>
        <p:spPr>
          <a:xfrm>
            <a:off x="8869680" y="1856232"/>
            <a:ext cx="2590495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Editorial</a:t>
            </a:r>
            <a:endParaRPr lang="en-US" sz="1300" dirty="0"/>
          </a:p>
        </p:txBody>
      </p:sp>
      <p:sp>
        <p:nvSpPr>
          <p:cNvPr id="13" name="Shape 9"/>
          <p:cNvSpPr/>
          <p:nvPr/>
        </p:nvSpPr>
        <p:spPr>
          <a:xfrm>
            <a:off x="640080" y="2624328"/>
            <a:ext cx="10911535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4" name="Shape 10"/>
          <p:cNvSpPr/>
          <p:nvPr/>
        </p:nvSpPr>
        <p:spPr>
          <a:xfrm>
            <a:off x="640080" y="2624328"/>
            <a:ext cx="64008" cy="676656"/>
          </a:xfrm>
          <a:prstGeom prst="rect">
            <a:avLst/>
          </a:prstGeom>
          <a:solidFill>
            <a:srgbClr val="2A6FDB"/>
          </a:solidFill>
          <a:ln/>
        </p:spPr>
      </p:sp>
      <p:sp>
        <p:nvSpPr>
          <p:cNvPr id="15" name="Text 11"/>
          <p:cNvSpPr/>
          <p:nvPr/>
        </p:nvSpPr>
        <p:spPr>
          <a:xfrm>
            <a:off x="960120" y="2624328"/>
            <a:ext cx="73152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Sie möchten einen fertigen Werbeartikel platzieren?</a:t>
            </a:r>
            <a:endParaRPr lang="en-US" sz="1350" dirty="0"/>
          </a:p>
        </p:txBody>
      </p:sp>
      <p:sp>
        <p:nvSpPr>
          <p:cNvPr id="16" name="Shape 12"/>
          <p:cNvSpPr/>
          <p:nvPr/>
        </p:nvSpPr>
        <p:spPr>
          <a:xfrm>
            <a:off x="8778240" y="2697480"/>
            <a:ext cx="2773375" cy="530352"/>
          </a:xfrm>
          <a:prstGeom prst="rect">
            <a:avLst/>
          </a:prstGeom>
          <a:solidFill>
            <a:srgbClr val="FFE9F2"/>
          </a:solidFill>
          <a:ln/>
        </p:spPr>
      </p:sp>
      <p:sp>
        <p:nvSpPr>
          <p:cNvPr id="17" name="Text 13"/>
          <p:cNvSpPr/>
          <p:nvPr/>
        </p:nvSpPr>
        <p:spPr>
          <a:xfrm>
            <a:off x="8869680" y="2697480"/>
            <a:ext cx="2590495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A6FD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Advertorial / Sponsored Post</a:t>
            </a:r>
            <a:endParaRPr lang="en-US" sz="1300" dirty="0"/>
          </a:p>
        </p:txBody>
      </p:sp>
      <p:sp>
        <p:nvSpPr>
          <p:cNvPr id="18" name="Shape 14"/>
          <p:cNvSpPr/>
          <p:nvPr/>
        </p:nvSpPr>
        <p:spPr>
          <a:xfrm>
            <a:off x="640080" y="3465576"/>
            <a:ext cx="10911535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640080" y="3465576"/>
            <a:ext cx="64008" cy="676656"/>
          </a:xfrm>
          <a:prstGeom prst="rect">
            <a:avLst/>
          </a:prstGeom>
          <a:solidFill>
            <a:srgbClr val="1F8A5B"/>
          </a:solidFill>
          <a:ln/>
        </p:spPr>
      </p:sp>
      <p:sp>
        <p:nvSpPr>
          <p:cNvPr id="20" name="Text 16"/>
          <p:cNvSpPr/>
          <p:nvPr/>
        </p:nvSpPr>
        <p:spPr>
          <a:xfrm>
            <a:off x="960120" y="3465576"/>
            <a:ext cx="73152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Sie möchten als externe Expertin / externer Experte sichtbar werden?</a:t>
            </a:r>
            <a:endParaRPr lang="en-US" sz="1350" dirty="0"/>
          </a:p>
        </p:txBody>
      </p:sp>
      <p:sp>
        <p:nvSpPr>
          <p:cNvPr id="21" name="Shape 17"/>
          <p:cNvSpPr/>
          <p:nvPr/>
        </p:nvSpPr>
        <p:spPr>
          <a:xfrm>
            <a:off x="8778240" y="3538728"/>
            <a:ext cx="2773375" cy="530352"/>
          </a:xfrm>
          <a:prstGeom prst="rect">
            <a:avLst/>
          </a:prstGeom>
          <a:solidFill>
            <a:srgbClr val="FFE9F2"/>
          </a:solidFill>
          <a:ln/>
        </p:spPr>
      </p:sp>
      <p:sp>
        <p:nvSpPr>
          <p:cNvPr id="22" name="Text 18"/>
          <p:cNvSpPr/>
          <p:nvPr/>
        </p:nvSpPr>
        <p:spPr>
          <a:xfrm>
            <a:off x="8869680" y="3538728"/>
            <a:ext cx="2590495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F8A5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Gastartikel</a:t>
            </a:r>
            <a:endParaRPr lang="en-US" sz="1300" dirty="0"/>
          </a:p>
        </p:txBody>
      </p:sp>
      <p:sp>
        <p:nvSpPr>
          <p:cNvPr id="23" name="Shape 19"/>
          <p:cNvSpPr/>
          <p:nvPr/>
        </p:nvSpPr>
        <p:spPr>
          <a:xfrm>
            <a:off x="640080" y="4306824"/>
            <a:ext cx="10911535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4" name="Shape 20"/>
          <p:cNvSpPr/>
          <p:nvPr/>
        </p:nvSpPr>
        <p:spPr>
          <a:xfrm>
            <a:off x="640080" y="4306824"/>
            <a:ext cx="64008" cy="676656"/>
          </a:xfrm>
          <a:prstGeom prst="rect">
            <a:avLst/>
          </a:prstGeom>
          <a:solidFill>
            <a:srgbClr val="C77700"/>
          </a:solidFill>
          <a:ln/>
        </p:spPr>
      </p:sp>
      <p:sp>
        <p:nvSpPr>
          <p:cNvPr id="25" name="Text 21"/>
          <p:cNvSpPr/>
          <p:nvPr/>
        </p:nvSpPr>
        <p:spPr>
          <a:xfrm>
            <a:off x="960120" y="4306824"/>
            <a:ext cx="73152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Sie möchten einen Link in einem bestehenden Artikel platzieren?</a:t>
            </a:r>
            <a:endParaRPr lang="en-US" sz="1350" dirty="0"/>
          </a:p>
        </p:txBody>
      </p:sp>
      <p:sp>
        <p:nvSpPr>
          <p:cNvPr id="26" name="Shape 22"/>
          <p:cNvSpPr/>
          <p:nvPr/>
        </p:nvSpPr>
        <p:spPr>
          <a:xfrm>
            <a:off x="8778240" y="4379976"/>
            <a:ext cx="2773375" cy="530352"/>
          </a:xfrm>
          <a:prstGeom prst="rect">
            <a:avLst/>
          </a:prstGeom>
          <a:solidFill>
            <a:srgbClr val="FFE9F2"/>
          </a:solidFill>
          <a:ln/>
        </p:spPr>
      </p:sp>
      <p:sp>
        <p:nvSpPr>
          <p:cNvPr id="27" name="Text 23"/>
          <p:cNvSpPr/>
          <p:nvPr/>
        </p:nvSpPr>
        <p:spPr>
          <a:xfrm>
            <a:off x="8869680" y="4379976"/>
            <a:ext cx="2590495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777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Link Insertion</a:t>
            </a:r>
            <a:endParaRPr lang="en-US" sz="1300" dirty="0"/>
          </a:p>
        </p:txBody>
      </p:sp>
      <p:sp>
        <p:nvSpPr>
          <p:cNvPr id="28" name="Shape 24"/>
          <p:cNvSpPr/>
          <p:nvPr/>
        </p:nvSpPr>
        <p:spPr>
          <a:xfrm>
            <a:off x="640080" y="5148072"/>
            <a:ext cx="10911535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9" name="Shape 25"/>
          <p:cNvSpPr/>
          <p:nvPr/>
        </p:nvSpPr>
        <p:spPr>
          <a:xfrm>
            <a:off x="640080" y="5148072"/>
            <a:ext cx="64008" cy="676656"/>
          </a:xfrm>
          <a:prstGeom prst="rect">
            <a:avLst/>
          </a:prstGeom>
          <a:solidFill>
            <a:srgbClr val="6B3DD9"/>
          </a:solidFill>
          <a:ln/>
        </p:spPr>
      </p:sp>
      <p:sp>
        <p:nvSpPr>
          <p:cNvPr id="30" name="Text 26"/>
          <p:cNvSpPr/>
          <p:nvPr/>
        </p:nvSpPr>
        <p:spPr>
          <a:xfrm>
            <a:off x="960120" y="5148072"/>
            <a:ext cx="73152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Sie möchten eine Unternehmensmeldung veröffentlichen?</a:t>
            </a:r>
            <a:endParaRPr lang="en-US" sz="1350" dirty="0"/>
          </a:p>
        </p:txBody>
      </p:sp>
      <p:sp>
        <p:nvSpPr>
          <p:cNvPr id="31" name="Shape 27"/>
          <p:cNvSpPr/>
          <p:nvPr/>
        </p:nvSpPr>
        <p:spPr>
          <a:xfrm>
            <a:off x="8778240" y="5221224"/>
            <a:ext cx="2773375" cy="530352"/>
          </a:xfrm>
          <a:prstGeom prst="rect">
            <a:avLst/>
          </a:prstGeom>
          <a:solidFill>
            <a:srgbClr val="FFE9F2"/>
          </a:solidFill>
          <a:ln/>
        </p:spPr>
      </p:sp>
      <p:sp>
        <p:nvSpPr>
          <p:cNvPr id="32" name="Text 28"/>
          <p:cNvSpPr/>
          <p:nvPr/>
        </p:nvSpPr>
        <p:spPr>
          <a:xfrm>
            <a:off x="8869680" y="5221224"/>
            <a:ext cx="2590495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6B3DD9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Pressemitteilung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SO EINFACH GEHT'S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Ablauf einer Buchung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Media-Kit für Werbekunden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11 / 13</a:t>
            </a:r>
            <a:endParaRPr lang="en-US" sz="900" dirty="0"/>
          </a:p>
        </p:txBody>
      </p:sp>
      <p:sp>
        <p:nvSpPr>
          <p:cNvPr id="8" name="Shape 4"/>
          <p:cNvSpPr/>
          <p:nvPr/>
        </p:nvSpPr>
        <p:spPr>
          <a:xfrm>
            <a:off x="640080" y="2103120"/>
            <a:ext cx="1999427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804672" y="2286000"/>
            <a:ext cx="1670243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01</a:t>
            </a:r>
            <a:endParaRPr lang="en-US" sz="2600" dirty="0"/>
          </a:p>
        </p:txBody>
      </p:sp>
      <p:sp>
        <p:nvSpPr>
          <p:cNvPr id="10" name="Text 6"/>
          <p:cNvSpPr/>
          <p:nvPr/>
        </p:nvSpPr>
        <p:spPr>
          <a:xfrm>
            <a:off x="804672" y="2971800"/>
            <a:ext cx="16702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Anfrage &amp; Themenabstimmung</a:t>
            </a:r>
            <a:endParaRPr lang="en-US" sz="1250" dirty="0"/>
          </a:p>
        </p:txBody>
      </p:sp>
      <p:sp>
        <p:nvSpPr>
          <p:cNvPr id="11" name="Text 7"/>
          <p:cNvSpPr/>
          <p:nvPr/>
        </p:nvSpPr>
        <p:spPr>
          <a:xfrm>
            <a:off x="804672" y="3703320"/>
            <a:ext cx="1670243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Sie teilen Format, Thema und Ziel-URL bzw. Material mit.</a:t>
            </a:r>
            <a:endParaRPr lang="en-US" sz="1050" dirty="0"/>
          </a:p>
        </p:txBody>
      </p:sp>
      <p:sp>
        <p:nvSpPr>
          <p:cNvPr id="12" name="Text 8"/>
          <p:cNvSpPr/>
          <p:nvPr/>
        </p:nvSpPr>
        <p:spPr>
          <a:xfrm>
            <a:off x="2593787" y="338328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C9C9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800" dirty="0"/>
          </a:p>
        </p:txBody>
      </p:sp>
      <p:sp>
        <p:nvSpPr>
          <p:cNvPr id="13" name="Shape 9"/>
          <p:cNvSpPr/>
          <p:nvPr/>
        </p:nvSpPr>
        <p:spPr>
          <a:xfrm>
            <a:off x="2868107" y="2103120"/>
            <a:ext cx="1999427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4" name="Text 10"/>
          <p:cNvSpPr/>
          <p:nvPr/>
        </p:nvSpPr>
        <p:spPr>
          <a:xfrm>
            <a:off x="3032699" y="2286000"/>
            <a:ext cx="1670243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02</a:t>
            </a:r>
            <a:endParaRPr lang="en-US" sz="2600" dirty="0"/>
          </a:p>
        </p:txBody>
      </p:sp>
      <p:sp>
        <p:nvSpPr>
          <p:cNvPr id="15" name="Text 11"/>
          <p:cNvSpPr/>
          <p:nvPr/>
        </p:nvSpPr>
        <p:spPr>
          <a:xfrm>
            <a:off x="3032699" y="2971800"/>
            <a:ext cx="16702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Material einreichen</a:t>
            </a:r>
            <a:endParaRPr lang="en-US" sz="1250" dirty="0"/>
          </a:p>
        </p:txBody>
      </p:sp>
      <p:sp>
        <p:nvSpPr>
          <p:cNvPr id="16" name="Text 12"/>
          <p:cNvSpPr/>
          <p:nvPr/>
        </p:nvSpPr>
        <p:spPr>
          <a:xfrm>
            <a:off x="3032699" y="3703320"/>
            <a:ext cx="1670243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Text, Bilder, Ankertext oder Pressemitteilung – je nach Format.</a:t>
            </a:r>
            <a:endParaRPr lang="en-US" sz="1050" dirty="0"/>
          </a:p>
        </p:txBody>
      </p:sp>
      <p:sp>
        <p:nvSpPr>
          <p:cNvPr id="17" name="Text 13"/>
          <p:cNvSpPr/>
          <p:nvPr/>
        </p:nvSpPr>
        <p:spPr>
          <a:xfrm>
            <a:off x="4821814" y="338328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C9C9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800" dirty="0"/>
          </a:p>
        </p:txBody>
      </p:sp>
      <p:sp>
        <p:nvSpPr>
          <p:cNvPr id="18" name="Shape 14"/>
          <p:cNvSpPr/>
          <p:nvPr/>
        </p:nvSpPr>
        <p:spPr>
          <a:xfrm>
            <a:off x="5096134" y="2103120"/>
            <a:ext cx="1999427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Text 15"/>
          <p:cNvSpPr/>
          <p:nvPr/>
        </p:nvSpPr>
        <p:spPr>
          <a:xfrm>
            <a:off x="5260726" y="2286000"/>
            <a:ext cx="1670243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03</a:t>
            </a:r>
            <a:endParaRPr lang="en-US" sz="2600" dirty="0"/>
          </a:p>
        </p:txBody>
      </p:sp>
      <p:sp>
        <p:nvSpPr>
          <p:cNvPr id="20" name="Text 16"/>
          <p:cNvSpPr/>
          <p:nvPr/>
        </p:nvSpPr>
        <p:spPr>
          <a:xfrm>
            <a:off x="5260726" y="2971800"/>
            <a:ext cx="16702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Redaktionelle Prüfung</a:t>
            </a:r>
            <a:endParaRPr lang="en-US" sz="1250" dirty="0"/>
          </a:p>
        </p:txBody>
      </p:sp>
      <p:sp>
        <p:nvSpPr>
          <p:cNvPr id="21" name="Text 17"/>
          <p:cNvSpPr/>
          <p:nvPr/>
        </p:nvSpPr>
        <p:spPr>
          <a:xfrm>
            <a:off x="5260726" y="3703320"/>
            <a:ext cx="1670243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Wir prüfen Thema, Linkziel, Anker und Qualität.</a:t>
            </a:r>
            <a:endParaRPr lang="en-US" sz="1050" dirty="0"/>
          </a:p>
        </p:txBody>
      </p:sp>
      <p:sp>
        <p:nvSpPr>
          <p:cNvPr id="22" name="Text 18"/>
          <p:cNvSpPr/>
          <p:nvPr/>
        </p:nvSpPr>
        <p:spPr>
          <a:xfrm>
            <a:off x="7049841" y="338328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C9C9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800" dirty="0"/>
          </a:p>
        </p:txBody>
      </p:sp>
      <p:sp>
        <p:nvSpPr>
          <p:cNvPr id="23" name="Shape 19"/>
          <p:cNvSpPr/>
          <p:nvPr/>
        </p:nvSpPr>
        <p:spPr>
          <a:xfrm>
            <a:off x="7324161" y="2103120"/>
            <a:ext cx="1999427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4" name="Text 20"/>
          <p:cNvSpPr/>
          <p:nvPr/>
        </p:nvSpPr>
        <p:spPr>
          <a:xfrm>
            <a:off x="7488753" y="2286000"/>
            <a:ext cx="1670243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04</a:t>
            </a:r>
            <a:endParaRPr lang="en-US" sz="2600" dirty="0"/>
          </a:p>
        </p:txBody>
      </p:sp>
      <p:sp>
        <p:nvSpPr>
          <p:cNvPr id="25" name="Text 21"/>
          <p:cNvSpPr/>
          <p:nvPr/>
        </p:nvSpPr>
        <p:spPr>
          <a:xfrm>
            <a:off x="7488753" y="2971800"/>
            <a:ext cx="16702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Veröffentlichung</a:t>
            </a:r>
            <a:endParaRPr lang="en-US" sz="1250" dirty="0"/>
          </a:p>
        </p:txBody>
      </p:sp>
      <p:sp>
        <p:nvSpPr>
          <p:cNvPr id="26" name="Text 22"/>
          <p:cNvSpPr/>
          <p:nvPr/>
        </p:nvSpPr>
        <p:spPr>
          <a:xfrm>
            <a:off x="7488753" y="3703320"/>
            <a:ext cx="1670243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Nach Freigabe erfolgt die Veröffentlichung, meist innerhalb 24 Std.</a:t>
            </a:r>
            <a:endParaRPr lang="en-US" sz="1050" dirty="0"/>
          </a:p>
        </p:txBody>
      </p:sp>
      <p:sp>
        <p:nvSpPr>
          <p:cNvPr id="27" name="Text 23"/>
          <p:cNvSpPr/>
          <p:nvPr/>
        </p:nvSpPr>
        <p:spPr>
          <a:xfrm>
            <a:off x="9277868" y="338328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C9C9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800" dirty="0"/>
          </a:p>
        </p:txBody>
      </p:sp>
      <p:sp>
        <p:nvSpPr>
          <p:cNvPr id="28" name="Shape 24"/>
          <p:cNvSpPr/>
          <p:nvPr/>
        </p:nvSpPr>
        <p:spPr>
          <a:xfrm>
            <a:off x="9552188" y="2103120"/>
            <a:ext cx="1999427" cy="3017520"/>
          </a:xfrm>
          <a:prstGeom prst="rect">
            <a:avLst/>
          </a:prstGeom>
          <a:solidFill>
            <a:srgbClr val="272727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9" name="Text 25"/>
          <p:cNvSpPr/>
          <p:nvPr/>
        </p:nvSpPr>
        <p:spPr>
          <a:xfrm>
            <a:off x="9716780" y="2286000"/>
            <a:ext cx="1670243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05</a:t>
            </a:r>
            <a:endParaRPr lang="en-US" sz="2600" dirty="0"/>
          </a:p>
        </p:txBody>
      </p:sp>
      <p:sp>
        <p:nvSpPr>
          <p:cNvPr id="30" name="Text 26"/>
          <p:cNvSpPr/>
          <p:nvPr/>
        </p:nvSpPr>
        <p:spPr>
          <a:xfrm>
            <a:off x="9716780" y="2971800"/>
            <a:ext cx="16702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Link &amp; Rechnung</a:t>
            </a:r>
            <a:endParaRPr lang="en-US" sz="1250" dirty="0"/>
          </a:p>
        </p:txBody>
      </p:sp>
      <p:sp>
        <p:nvSpPr>
          <p:cNvPr id="31" name="Text 27"/>
          <p:cNvSpPr/>
          <p:nvPr/>
        </p:nvSpPr>
        <p:spPr>
          <a:xfrm>
            <a:off x="9716780" y="3703320"/>
            <a:ext cx="1670243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C9C9C9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Sie erhalten den Veröffentlichungslink und die Rechnung.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GUT ZU WISSEN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Allgemeine Buchungsbedingungen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Media-Kit für Werbekunden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12 / 13</a:t>
            </a:r>
            <a:endParaRPr lang="en-US" sz="900" dirty="0"/>
          </a:p>
        </p:txBody>
      </p:sp>
      <p:sp>
        <p:nvSpPr>
          <p:cNvPr id="8" name="Shape 4"/>
          <p:cNvSpPr/>
          <p:nvPr/>
        </p:nvSpPr>
        <p:spPr>
          <a:xfrm>
            <a:off x="640080" y="1783080"/>
            <a:ext cx="5318608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9" name="Shape 5"/>
          <p:cNvSpPr/>
          <p:nvPr/>
        </p:nvSpPr>
        <p:spPr>
          <a:xfrm>
            <a:off x="868680" y="1984248"/>
            <a:ext cx="128016" cy="128016"/>
          </a:xfrm>
          <a:prstGeom prst="ellipse">
            <a:avLst/>
          </a:prstGeom>
          <a:solidFill>
            <a:srgbClr val="2A6FDB"/>
          </a:solidFill>
          <a:ln/>
        </p:spPr>
      </p:sp>
      <p:sp>
        <p:nvSpPr>
          <p:cNvPr id="10" name="Text 6"/>
          <p:cNvSpPr/>
          <p:nvPr/>
        </p:nvSpPr>
        <p:spPr>
          <a:xfrm>
            <a:off x="1097280" y="1920240"/>
            <a:ext cx="4632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Zahlung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868680" y="2331720"/>
            <a:ext cx="4861408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ausschließlich Banküberweisung / SEPA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Rechnung zahlbar innerhalb von 14 Tagen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alle Preise netto in Euro, zzgl. ges. USt.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keine Zahlung per PayPal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6233008" y="1783080"/>
            <a:ext cx="5318608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3" name="Shape 9"/>
          <p:cNvSpPr/>
          <p:nvPr/>
        </p:nvSpPr>
        <p:spPr>
          <a:xfrm>
            <a:off x="6461608" y="1984248"/>
            <a:ext cx="128016" cy="128016"/>
          </a:xfrm>
          <a:prstGeom prst="ellipse">
            <a:avLst/>
          </a:prstGeom>
          <a:solidFill>
            <a:srgbClr val="1F8A5B"/>
          </a:solidFill>
          <a:ln/>
        </p:spPr>
      </p:sp>
      <p:sp>
        <p:nvSpPr>
          <p:cNvPr id="14" name="Text 10"/>
          <p:cNvSpPr/>
          <p:nvPr/>
        </p:nvSpPr>
        <p:spPr>
          <a:xfrm>
            <a:off x="6690208" y="1920240"/>
            <a:ext cx="4632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Laufzeit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6461608" y="2331720"/>
            <a:ext cx="4861408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Editorial: dauerhaft online, ≥ 24 Monate garantiert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Pressemitteilung: dauerhaft online auf Wunsch, ≥ 24 Monate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andere Formate: nach redaktioneller Vereinbarung</a:t>
            </a:r>
            <a:endParaRPr lang="en-US" sz="1050" dirty="0"/>
          </a:p>
        </p:txBody>
      </p:sp>
      <p:sp>
        <p:nvSpPr>
          <p:cNvPr id="16" name="Shape 12"/>
          <p:cNvSpPr/>
          <p:nvPr/>
        </p:nvSpPr>
        <p:spPr>
          <a:xfrm>
            <a:off x="640080" y="3977640"/>
            <a:ext cx="5318608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7" name="Shape 13"/>
          <p:cNvSpPr/>
          <p:nvPr/>
        </p:nvSpPr>
        <p:spPr>
          <a:xfrm>
            <a:off x="868680" y="4178808"/>
            <a:ext cx="128016" cy="128016"/>
          </a:xfrm>
          <a:prstGeom prst="ellipse">
            <a:avLst/>
          </a:prstGeom>
          <a:solidFill>
            <a:srgbClr val="C77700"/>
          </a:solidFill>
          <a:ln/>
        </p:spPr>
      </p:sp>
      <p:sp>
        <p:nvSpPr>
          <p:cNvPr id="18" name="Text 14"/>
          <p:cNvSpPr/>
          <p:nvPr/>
        </p:nvSpPr>
        <p:spPr>
          <a:xfrm>
            <a:off x="1097280" y="4114800"/>
            <a:ext cx="4632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Redaktionelle Prüfung</a:t>
            </a:r>
            <a:endParaRPr lang="en-US" sz="1400" dirty="0"/>
          </a:p>
        </p:txBody>
      </p:sp>
      <p:sp>
        <p:nvSpPr>
          <p:cNvPr id="19" name="Text 15"/>
          <p:cNvSpPr/>
          <p:nvPr/>
        </p:nvSpPr>
        <p:spPr>
          <a:xfrm>
            <a:off x="868680" y="4526280"/>
            <a:ext cx="4861408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alle Formate werden vor Veröffentlichung geprüft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Inhalte, Themen, Links oder Anker können abgelehnt oder angepasst werden, wenn sie nicht zu den Qualitäts- und Themenstandards passen</a:t>
            </a:r>
            <a:endParaRPr lang="en-US" sz="1050" dirty="0"/>
          </a:p>
        </p:txBody>
      </p:sp>
      <p:sp>
        <p:nvSpPr>
          <p:cNvPr id="20" name="Shape 16"/>
          <p:cNvSpPr/>
          <p:nvPr/>
        </p:nvSpPr>
        <p:spPr>
          <a:xfrm>
            <a:off x="6233008" y="3977640"/>
            <a:ext cx="5318608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461608" y="4178808"/>
            <a:ext cx="128016" cy="128016"/>
          </a:xfrm>
          <a:prstGeom prst="ellipse">
            <a:avLst/>
          </a:prstGeom>
          <a:solidFill>
            <a:srgbClr val="C0263C"/>
          </a:solidFill>
          <a:ln/>
        </p:spPr>
      </p:sp>
      <p:sp>
        <p:nvSpPr>
          <p:cNvPr id="22" name="Text 18"/>
          <p:cNvSpPr/>
          <p:nvPr/>
        </p:nvSpPr>
        <p:spPr>
          <a:xfrm>
            <a:off x="6690208" y="4114800"/>
            <a:ext cx="4632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Nicht akzeptierte Inhalte</a:t>
            </a:r>
            <a:endParaRPr lang="en-US" sz="1400" dirty="0"/>
          </a:p>
        </p:txBody>
      </p:sp>
      <p:sp>
        <p:nvSpPr>
          <p:cNvPr id="23" name="Text 19"/>
          <p:cNvSpPr/>
          <p:nvPr/>
        </p:nvSpPr>
        <p:spPr>
          <a:xfrm>
            <a:off x="6461608" y="4526280"/>
            <a:ext cx="4861408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Gambling, Casino, CBD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unseriöse Finanzangebote, irreführende Gesundheitsversprechen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Fake-News, diskriminierende oder manipulative SEO-Inhalte</a:t>
            </a:r>
            <a:endParaRPr lang="en-US" sz="10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717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377440" y="-2377440"/>
            <a:ext cx="6400800" cy="6400800"/>
          </a:xfrm>
          <a:prstGeom prst="ellipse">
            <a:avLst/>
          </a:prstGeom>
          <a:solidFill>
            <a:srgbClr val="FF036E">
              <a:alpha val="10000"/>
            </a:srgbClr>
          </a:solidFill>
          <a:ln/>
        </p:spPr>
      </p:sp>
      <p:pic>
        <p:nvPicPr>
          <p:cNvPr id="3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731520"/>
            <a:ext cx="2011680" cy="2514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2286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BEREIT FÜR IHRE PLATZIERUNG?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640080" y="2651760"/>
            <a:ext cx="9601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Lassen Sie uns Ihr Format finden.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640080" y="352044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C9C9C9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Schreiben Sie uns Thema, Ziel-URL und gewünschtes Format — wir prüfen die Passung und melden uns mit den nächsten Schritten zurück.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640080" y="4572000"/>
            <a:ext cx="10911535" cy="0"/>
          </a:xfrm>
          <a:prstGeom prst="line">
            <a:avLst/>
          </a:prstGeom>
          <a:noFill/>
          <a:ln w="12700">
            <a:solidFill>
              <a:srgbClr val="33333A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640080" y="48006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KONTAKT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640080" y="507492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sales@noack.digital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3931920" y="48006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WEBSITE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3931920" y="507492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7223760" y="48006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ABRECHNUNG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7223760" y="507492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netto, EUR, SEPA-Überweisung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640080" y="63550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Media-Kit 2026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0180015" y="635508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13 / 13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ÜBER DAS MAGAZIN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digital-magazin.de im Überblick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Media-Kit für Werbekunden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02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49377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ist ein deutschsprachiges Online-Magazin für Technologie, Digitalisierung und digitale Wirtschaft. Wir veröffentlichen redaktionelle und werbliche Inhalte mit klarem Fokus auf Themen, die für unsere Leserschaft tatsächlich relevant sind.</a:t>
            </a:r>
            <a:endParaRPr lang="en-US" sz="1450" dirty="0"/>
          </a:p>
        </p:txBody>
      </p:sp>
      <p:sp>
        <p:nvSpPr>
          <p:cNvPr id="9" name="Text 5"/>
          <p:cNvSpPr/>
          <p:nvPr/>
        </p:nvSpPr>
        <p:spPr>
          <a:xfrm>
            <a:off x="640080" y="32461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ALLE PREISE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520440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Netto in EUR — Abrechnung ausschließlich per Banküberweisung.</a:t>
            </a:r>
            <a:endParaRPr lang="en-US" sz="1250" dirty="0"/>
          </a:p>
        </p:txBody>
      </p:sp>
      <p:sp>
        <p:nvSpPr>
          <p:cNvPr id="11" name="Shape 7"/>
          <p:cNvSpPr/>
          <p:nvPr/>
        </p:nvSpPr>
        <p:spPr>
          <a:xfrm>
            <a:off x="640080" y="4160520"/>
            <a:ext cx="512064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2" name="Shape 8"/>
          <p:cNvSpPr/>
          <p:nvPr/>
        </p:nvSpPr>
        <p:spPr>
          <a:xfrm>
            <a:off x="640080" y="4160520"/>
            <a:ext cx="64008" cy="1783080"/>
          </a:xfrm>
          <a:prstGeom prst="rect">
            <a:avLst/>
          </a:prstGeom>
          <a:solidFill>
            <a:srgbClr val="1F8A5B"/>
          </a:solidFill>
          <a:ln/>
        </p:spPr>
      </p:sp>
      <p:sp>
        <p:nvSpPr>
          <p:cNvPr id="13" name="Text 9"/>
          <p:cNvSpPr/>
          <p:nvPr/>
        </p:nvSpPr>
        <p:spPr>
          <a:xfrm>
            <a:off x="914400" y="42976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150" kern="0" dirty="0">
                <a:solidFill>
                  <a:srgbClr val="1F8A5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PASST GUT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914400" y="4572000"/>
            <a:ext cx="466344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KI, Digital Business &amp; E-Commerce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Cybersecurity &amp; Datenschutz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digitale Transformation &amp; Tech-Regulierung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FinTech, Blockchain &amp; Software/Tools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5989320" y="4160520"/>
            <a:ext cx="5562295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5989320" y="4160520"/>
            <a:ext cx="64008" cy="1783080"/>
          </a:xfrm>
          <a:prstGeom prst="rect">
            <a:avLst/>
          </a:prstGeom>
          <a:solidFill>
            <a:srgbClr val="C0263C"/>
          </a:solidFill>
          <a:ln/>
        </p:spPr>
      </p:sp>
      <p:sp>
        <p:nvSpPr>
          <p:cNvPr id="17" name="Text 13"/>
          <p:cNvSpPr/>
          <p:nvPr/>
        </p:nvSpPr>
        <p:spPr>
          <a:xfrm>
            <a:off x="6263640" y="42976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150" kern="0" dirty="0">
                <a:solidFill>
                  <a:srgbClr val="C0263C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PASST NICHT</a:t>
            </a:r>
            <a:endParaRPr lang="en-US" sz="1050" dirty="0"/>
          </a:p>
        </p:txBody>
      </p:sp>
      <p:sp>
        <p:nvSpPr>
          <p:cNvPr id="18" name="Text 14"/>
          <p:cNvSpPr/>
          <p:nvPr/>
        </p:nvSpPr>
        <p:spPr>
          <a:xfrm>
            <a:off x="6263640" y="4572000"/>
            <a:ext cx="5013655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Gambling, Casino &amp; CBD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unseriöse oder thematisch unpassende Inhalte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rein werbliche Inhalte ohne redaktionellen Mehrwert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675120" y="1691640"/>
            <a:ext cx="4876495" cy="1371600"/>
          </a:xfrm>
          <a:prstGeom prst="rect">
            <a:avLst/>
          </a:prstGeom>
          <a:solidFill>
            <a:srgbClr val="272727"/>
          </a:solidFill>
          <a:ln/>
        </p:spPr>
      </p:sp>
      <p:sp>
        <p:nvSpPr>
          <p:cNvPr id="20" name="Text 16"/>
          <p:cNvSpPr/>
          <p:nvPr/>
        </p:nvSpPr>
        <p:spPr>
          <a:xfrm>
            <a:off x="6858000" y="1801368"/>
            <a:ext cx="1188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5</a:t>
            </a:r>
            <a:endParaRPr lang="en-US" sz="4000" dirty="0"/>
          </a:p>
        </p:txBody>
      </p:sp>
      <p:sp>
        <p:nvSpPr>
          <p:cNvPr id="21" name="Text 17"/>
          <p:cNvSpPr/>
          <p:nvPr/>
        </p:nvSpPr>
        <p:spPr>
          <a:xfrm>
            <a:off x="7909560" y="1874520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buchbare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Content-Formate</a:t>
            </a:r>
            <a:endParaRPr lang="en-US" sz="1200" dirty="0"/>
          </a:p>
        </p:txBody>
      </p:sp>
      <p:sp>
        <p:nvSpPr>
          <p:cNvPr id="22" name="Shape 18"/>
          <p:cNvSpPr/>
          <p:nvPr/>
        </p:nvSpPr>
        <p:spPr>
          <a:xfrm>
            <a:off x="6858000" y="2542032"/>
            <a:ext cx="4510735" cy="0"/>
          </a:xfrm>
          <a:prstGeom prst="line">
            <a:avLst/>
          </a:prstGeom>
          <a:noFill/>
          <a:ln w="12700">
            <a:solidFill>
              <a:srgbClr val="33333A"/>
            </a:solidFill>
            <a:prstDash val="solid"/>
          </a:ln>
        </p:spPr>
      </p:sp>
      <p:sp>
        <p:nvSpPr>
          <p:cNvPr id="23" name="Text 19"/>
          <p:cNvSpPr/>
          <p:nvPr/>
        </p:nvSpPr>
        <p:spPr>
          <a:xfrm>
            <a:off x="6858000" y="260604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500+</a:t>
            </a:r>
            <a:endParaRPr lang="en-US" sz="1800" dirty="0"/>
          </a:p>
        </p:txBody>
      </p:sp>
      <p:sp>
        <p:nvSpPr>
          <p:cNvPr id="24" name="Text 20"/>
          <p:cNvSpPr/>
          <p:nvPr/>
        </p:nvSpPr>
        <p:spPr>
          <a:xfrm>
            <a:off x="7909560" y="26060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veröffentlichte Pressemitteilungen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REDAKTIONELLE AUSRICHTUNG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Themenfelder im Detail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Media-Kit für Werbekunden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03 / 13</a:t>
            </a:r>
            <a:endParaRPr lang="en-US" sz="900" dirty="0"/>
          </a:p>
        </p:txBody>
      </p:sp>
      <p:sp>
        <p:nvSpPr>
          <p:cNvPr id="8" name="Shape 4"/>
          <p:cNvSpPr/>
          <p:nvPr/>
        </p:nvSpPr>
        <p:spPr>
          <a:xfrm>
            <a:off x="640080" y="178308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9" name="Shape 5"/>
          <p:cNvSpPr/>
          <p:nvPr/>
        </p:nvSpPr>
        <p:spPr>
          <a:xfrm>
            <a:off x="868680" y="2011680"/>
            <a:ext cx="292608" cy="292608"/>
          </a:xfrm>
          <a:prstGeom prst="ellipse">
            <a:avLst/>
          </a:prstGeom>
          <a:solidFill>
            <a:srgbClr val="6B3DD9"/>
          </a:solidFill>
          <a:ln/>
        </p:spPr>
      </p:sp>
      <p:sp>
        <p:nvSpPr>
          <p:cNvPr id="10" name="Text 6"/>
          <p:cNvSpPr/>
          <p:nvPr/>
        </p:nvSpPr>
        <p:spPr>
          <a:xfrm>
            <a:off x="868680" y="242316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Künstliche Intelligenz</a:t>
            </a:r>
            <a:endParaRPr lang="en-US" sz="1450" dirty="0"/>
          </a:p>
        </p:txBody>
      </p:sp>
      <p:sp>
        <p:nvSpPr>
          <p:cNvPr id="11" name="Text 7"/>
          <p:cNvSpPr/>
          <p:nvPr/>
        </p:nvSpPr>
        <p:spPr>
          <a:xfrm>
            <a:off x="868680" y="292608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KI-Tools · KI-Agenten · generative KI · LLMs · KI-Regulierung · Machine Learning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4368698" y="178308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3" name="Shape 9"/>
          <p:cNvSpPr/>
          <p:nvPr/>
        </p:nvSpPr>
        <p:spPr>
          <a:xfrm>
            <a:off x="4597298" y="2011680"/>
            <a:ext cx="292608" cy="292608"/>
          </a:xfrm>
          <a:prstGeom prst="ellipse">
            <a:avLst/>
          </a:prstGeom>
          <a:solidFill>
            <a:srgbClr val="2A6FDB"/>
          </a:solidFill>
          <a:ln/>
        </p:spPr>
      </p:sp>
      <p:sp>
        <p:nvSpPr>
          <p:cNvPr id="14" name="Text 10"/>
          <p:cNvSpPr/>
          <p:nvPr/>
        </p:nvSpPr>
        <p:spPr>
          <a:xfrm>
            <a:off x="4597298" y="242316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Digitalisierung &amp; Transformation</a:t>
            </a:r>
            <a:endParaRPr lang="en-US" sz="1450" dirty="0"/>
          </a:p>
        </p:txBody>
      </p:sp>
      <p:sp>
        <p:nvSpPr>
          <p:cNvPr id="15" name="Text 11"/>
          <p:cNvSpPr/>
          <p:nvPr/>
        </p:nvSpPr>
        <p:spPr>
          <a:xfrm>
            <a:off x="4597298" y="292608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digitale Geschäftsmodelle · Cloud · Collaboration Tools · IT-Modernisierung</a:t>
            </a:r>
            <a:endParaRPr lang="en-US" sz="1050" dirty="0"/>
          </a:p>
        </p:txBody>
      </p:sp>
      <p:sp>
        <p:nvSpPr>
          <p:cNvPr id="16" name="Shape 12"/>
          <p:cNvSpPr/>
          <p:nvPr/>
        </p:nvSpPr>
        <p:spPr>
          <a:xfrm>
            <a:off x="8097317" y="178308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7" name="Shape 13"/>
          <p:cNvSpPr/>
          <p:nvPr/>
        </p:nvSpPr>
        <p:spPr>
          <a:xfrm>
            <a:off x="8325917" y="2011680"/>
            <a:ext cx="292608" cy="292608"/>
          </a:xfrm>
          <a:prstGeom prst="ellipse">
            <a:avLst/>
          </a:prstGeom>
          <a:solidFill>
            <a:srgbClr val="C0263C"/>
          </a:solidFill>
          <a:ln/>
        </p:spPr>
      </p:sp>
      <p:sp>
        <p:nvSpPr>
          <p:cNvPr id="18" name="Text 14"/>
          <p:cNvSpPr/>
          <p:nvPr/>
        </p:nvSpPr>
        <p:spPr>
          <a:xfrm>
            <a:off x="8325917" y="242316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E-Commerce</a:t>
            </a:r>
            <a:endParaRPr lang="en-US" sz="1450" dirty="0"/>
          </a:p>
        </p:txBody>
      </p:sp>
      <p:sp>
        <p:nvSpPr>
          <p:cNvPr id="19" name="Text 15"/>
          <p:cNvSpPr/>
          <p:nvPr/>
        </p:nvSpPr>
        <p:spPr>
          <a:xfrm>
            <a:off x="8325917" y="292608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Online-Shops · Marktplätze · Payment · Conversion · UX · Omnichannel</a:t>
            </a:r>
            <a:endParaRPr lang="en-US" sz="1050" dirty="0"/>
          </a:p>
        </p:txBody>
      </p:sp>
      <p:sp>
        <p:nvSpPr>
          <p:cNvPr id="20" name="Shape 16"/>
          <p:cNvSpPr/>
          <p:nvPr/>
        </p:nvSpPr>
        <p:spPr>
          <a:xfrm>
            <a:off x="640080" y="402336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868680" y="4251960"/>
            <a:ext cx="292608" cy="292608"/>
          </a:xfrm>
          <a:prstGeom prst="ellipse">
            <a:avLst/>
          </a:prstGeom>
          <a:solidFill>
            <a:srgbClr val="272727"/>
          </a:solidFill>
          <a:ln/>
        </p:spPr>
      </p:sp>
      <p:sp>
        <p:nvSpPr>
          <p:cNvPr id="22" name="Text 18"/>
          <p:cNvSpPr/>
          <p:nvPr/>
        </p:nvSpPr>
        <p:spPr>
          <a:xfrm>
            <a:off x="868680" y="466344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Cybersecurity &amp; Datenschutz</a:t>
            </a:r>
            <a:endParaRPr lang="en-US" sz="1450" dirty="0"/>
          </a:p>
        </p:txBody>
      </p:sp>
      <p:sp>
        <p:nvSpPr>
          <p:cNvPr id="23" name="Text 19"/>
          <p:cNvSpPr/>
          <p:nvPr/>
        </p:nvSpPr>
        <p:spPr>
          <a:xfrm>
            <a:off x="868680" y="516636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Security-Tools · DSGVO · Zero Trust · Ransomware · Verschlüsselung</a:t>
            </a:r>
            <a:endParaRPr lang="en-US" sz="1050" dirty="0"/>
          </a:p>
        </p:txBody>
      </p:sp>
      <p:sp>
        <p:nvSpPr>
          <p:cNvPr id="24" name="Shape 20"/>
          <p:cNvSpPr/>
          <p:nvPr/>
        </p:nvSpPr>
        <p:spPr>
          <a:xfrm>
            <a:off x="4368698" y="402336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Shape 21"/>
          <p:cNvSpPr/>
          <p:nvPr/>
        </p:nvSpPr>
        <p:spPr>
          <a:xfrm>
            <a:off x="4597298" y="4251960"/>
            <a:ext cx="292608" cy="292608"/>
          </a:xfrm>
          <a:prstGeom prst="ellipse">
            <a:avLst/>
          </a:prstGeom>
          <a:solidFill>
            <a:srgbClr val="1F8A5B"/>
          </a:solidFill>
          <a:ln/>
        </p:spPr>
      </p:sp>
      <p:sp>
        <p:nvSpPr>
          <p:cNvPr id="26" name="Text 22"/>
          <p:cNvSpPr/>
          <p:nvPr/>
        </p:nvSpPr>
        <p:spPr>
          <a:xfrm>
            <a:off x="4597298" y="466344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FinTech &amp; Digital Finance</a:t>
            </a:r>
            <a:endParaRPr lang="en-US" sz="1450" dirty="0"/>
          </a:p>
        </p:txBody>
      </p:sp>
      <p:sp>
        <p:nvSpPr>
          <p:cNvPr id="27" name="Text 23"/>
          <p:cNvSpPr/>
          <p:nvPr/>
        </p:nvSpPr>
        <p:spPr>
          <a:xfrm>
            <a:off x="4597298" y="516636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digitale Zahlungen · Open Finance · Krypto &amp; Blockchain · InsurTech</a:t>
            </a:r>
            <a:endParaRPr lang="en-US" sz="1050" dirty="0"/>
          </a:p>
        </p:txBody>
      </p:sp>
      <p:sp>
        <p:nvSpPr>
          <p:cNvPr id="28" name="Shape 24"/>
          <p:cNvSpPr/>
          <p:nvPr/>
        </p:nvSpPr>
        <p:spPr>
          <a:xfrm>
            <a:off x="8097317" y="402336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9" name="Shape 25"/>
          <p:cNvSpPr/>
          <p:nvPr/>
        </p:nvSpPr>
        <p:spPr>
          <a:xfrm>
            <a:off x="8325917" y="4251960"/>
            <a:ext cx="292608" cy="292608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30" name="Text 26"/>
          <p:cNvSpPr/>
          <p:nvPr/>
        </p:nvSpPr>
        <p:spPr>
          <a:xfrm>
            <a:off x="8325917" y="466344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Marketing &amp; digitale Kommunikation</a:t>
            </a:r>
            <a:endParaRPr lang="en-US" sz="1450" dirty="0"/>
          </a:p>
        </p:txBody>
      </p:sp>
      <p:sp>
        <p:nvSpPr>
          <p:cNvPr id="31" name="Text 27"/>
          <p:cNvSpPr/>
          <p:nvPr/>
        </p:nvSpPr>
        <p:spPr>
          <a:xfrm>
            <a:off x="8325917" y="516636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Content-Marketing · Social Media · SEO · Marketing-Automation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AUF EINEN BLICK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Produktübersicht &amp; Preise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Media-Kit für Werbekunden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04 / 13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691640"/>
          <a:ext cx="10911535" cy="3108960"/>
        </p:xfrm>
        <a:graphic>
          <a:graphicData uri="http://schemas.openxmlformats.org/drawingml/2006/table">
            <a:tbl>
              <a:tblPr/>
              <a:tblGrid>
                <a:gridCol w="3200400"/>
                <a:gridCol w="1463040"/>
                <a:gridCol w="2331720"/>
                <a:gridCol w="2103120"/>
                <a:gridCol w="1801368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Format</a:t>
                      </a:r>
                      <a:endParaRPr lang="en-US" sz="11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Preis netto</a:t>
                      </a:r>
                      <a:endParaRPr lang="en-US" sz="11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Content-Erstellung</a:t>
                      </a:r>
                      <a:endParaRPr lang="en-US" sz="11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Linktyp</a:t>
                      </a:r>
                      <a:endParaRPr lang="en-US" sz="11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Kennzeichnung</a:t>
                      </a:r>
                      <a:endParaRPr lang="en-US" sz="11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72727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01  Editorial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036E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599 €</a:t>
                      </a:r>
                      <a:endParaRPr lang="en-US" sz="12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dm-Redaktion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bis 1 Dofollow-Link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keine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72727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02  Advertorial / Sponsored Post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036E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349 €</a:t>
                      </a:r>
                      <a:endParaRPr lang="en-US" sz="12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Kunde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nofollow + sponsored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Sponsored Post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72727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03  Gastartikel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036E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99 € / kostenlos*</a:t>
                      </a:r>
                      <a:endParaRPr lang="en-US" sz="12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Kunde / externer Autor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nofollow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Gastartikel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72727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04  Link Insertion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036E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449 €</a:t>
                      </a:r>
                      <a:endParaRPr lang="en-US" sz="12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dm-Redaktion (Bestandsartikel)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nach Editorial-Regeln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keine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72727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05  Pressemitteilung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036E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69 €</a:t>
                      </a:r>
                      <a:endParaRPr lang="en-US" sz="12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Kunde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nach Prüfung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Pressemitteilung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Text 4"/>
          <p:cNvSpPr/>
          <p:nvPr/>
        </p:nvSpPr>
        <p:spPr>
          <a:xfrm>
            <a:off x="640080" y="4937760"/>
            <a:ext cx="1091153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* 99 € Servicegebühr für Unternehmen · kostenlos für wissenschaftliche/gesellschaftlich engagierte Autor:innen · kostenlos gegen 1 Dofollow-Backlink-Tausch</a:t>
            </a:r>
            <a:endParaRPr lang="en-US" sz="1000" dirty="0"/>
          </a:p>
        </p:txBody>
      </p:sp>
      <p:sp>
        <p:nvSpPr>
          <p:cNvPr id="10" name="Shape 5"/>
          <p:cNvSpPr/>
          <p:nvPr/>
        </p:nvSpPr>
        <p:spPr>
          <a:xfrm>
            <a:off x="640080" y="5440680"/>
            <a:ext cx="10911535" cy="594360"/>
          </a:xfrm>
          <a:prstGeom prst="rect">
            <a:avLst/>
          </a:prstGeom>
          <a:solidFill>
            <a:srgbClr val="FFE9F2"/>
          </a:solidFill>
          <a:ln w="12700">
            <a:solidFill>
              <a:srgbClr val="FFCCE0"/>
            </a:solidFill>
            <a:prstDash val="solid"/>
          </a:ln>
        </p:spPr>
      </p:sp>
      <p:sp>
        <p:nvSpPr>
          <p:cNvPr id="11" name="Text 6"/>
          <p:cNvSpPr/>
          <p:nvPr/>
        </p:nvSpPr>
        <p:spPr>
          <a:xfrm>
            <a:off x="868680" y="5440680"/>
            <a:ext cx="10454335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004E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Alle Preise verstehen sich netto zzgl. gesetzlicher Umsatzsteuer · Abrechnung ausschließlich per Banküberweisung in Euro · keine Zahlung per PayPal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FORMAT 01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Editorial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Media-Kit für Werbekunden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05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694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Redaktioneller Beitrag im Kundenauftrag — vollständig durch die dm-Redaktion verfasst, journalistisch neutral und mit echtem Informationswert. Das passende Format für einen hochwertigen Dofollow-Link.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640080" y="2697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LEISTUNGSUMFANG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017520"/>
            <a:ext cx="6949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Vollständig durch die dm-Redaktion verfasst, mindestens 1.200 Wörter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Redaktionell neutraler Aufbau, einprägsamer Titel, kurzer Teaser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Titelbild und Inline-Bild inklusive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Veröffentlichung unter einem digital-magazin.de-Autorenprofil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Bis zu 1 Dofollow-Link (redaktionell begründbar, kein Sales-Linkziel)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Dauerhaft online, mindestens 24 Monate garantiert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8183880" y="1691640"/>
            <a:ext cx="3367735" cy="1051560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2" name="Text 8"/>
          <p:cNvSpPr/>
          <p:nvPr/>
        </p:nvSpPr>
        <p:spPr>
          <a:xfrm>
            <a:off x="8229600" y="1746504"/>
            <a:ext cx="32762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599 €</a:t>
            </a:r>
            <a:endParaRPr lang="en-US" sz="2600" dirty="0"/>
          </a:p>
        </p:txBody>
      </p:sp>
      <p:sp>
        <p:nvSpPr>
          <p:cNvPr id="13" name="Text 9"/>
          <p:cNvSpPr/>
          <p:nvPr/>
        </p:nvSpPr>
        <p:spPr>
          <a:xfrm>
            <a:off x="8229600" y="2432304"/>
            <a:ext cx="3276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netto pro Editorial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8183880" y="2926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GEEIGNET FÜR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8183880" y="3246120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8293608" y="3396996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17" name="Text 13"/>
          <p:cNvSpPr/>
          <p:nvPr/>
        </p:nvSpPr>
        <p:spPr>
          <a:xfrm>
            <a:off x="8458200" y="3246120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SaaS- &amp; Tech-Anbieter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8183880" y="3721608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293608" y="3872484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0" name="Text 16"/>
          <p:cNvSpPr/>
          <p:nvPr/>
        </p:nvSpPr>
        <p:spPr>
          <a:xfrm>
            <a:off x="8458200" y="3721608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Studien &amp; Whitepaper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8183880" y="4197096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2" name="Shape 18"/>
          <p:cNvSpPr/>
          <p:nvPr/>
        </p:nvSpPr>
        <p:spPr>
          <a:xfrm>
            <a:off x="8293608" y="4347972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3" name="Text 19"/>
          <p:cNvSpPr/>
          <p:nvPr/>
        </p:nvSpPr>
        <p:spPr>
          <a:xfrm>
            <a:off x="8458200" y="4197096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B2B-Digitalthemen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8183880" y="4672584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Shape 21"/>
          <p:cNvSpPr/>
          <p:nvPr/>
        </p:nvSpPr>
        <p:spPr>
          <a:xfrm>
            <a:off x="8293608" y="4823460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6" name="Text 22"/>
          <p:cNvSpPr/>
          <p:nvPr/>
        </p:nvSpPr>
        <p:spPr>
          <a:xfrm>
            <a:off x="8458200" y="4672584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KI, Cybersecurity, FinTech</a:t>
            </a:r>
            <a:endParaRPr lang="en-US" sz="1100" dirty="0"/>
          </a:p>
        </p:txBody>
      </p:sp>
      <p:sp>
        <p:nvSpPr>
          <p:cNvPr id="27" name="Shape 23"/>
          <p:cNvSpPr/>
          <p:nvPr/>
        </p:nvSpPr>
        <p:spPr>
          <a:xfrm>
            <a:off x="8183880" y="5221224"/>
            <a:ext cx="3367735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8" name="Text 24"/>
          <p:cNvSpPr/>
          <p:nvPr/>
        </p:nvSpPr>
        <p:spPr>
          <a:xfrm>
            <a:off x="8366760" y="5221224"/>
            <a:ext cx="300197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Rabatt auf Nachfrage: 549 € · 2 Editorials gleichzeitig: 999 € gesamt. Nicht erlaubte Linkziele: Startseiten, Produktseiten, Sales-/Landingpages.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FORMAT 02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Advertorial / Sponsored Post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Media-Kit für Werbekunden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06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694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Natives Werbeformat für vom Kunden geliefertem Content. Werblicher Charakter ist ausdrücklich erlaubt — transparent gekennzeichnet als Sponsored Post.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640080" y="2697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LEISTUNGSUMFANG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017520"/>
            <a:ext cx="6949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Veröffentlichung eines vom Kunden gelieferten Artikels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Prüfung durch die Redaktion vor Veröffentlichung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Kennzeichnung als Sponsored Post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Externe Links mit nofollow + sponsored, werbliche Linkziele möglich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Tracking-Parameter in URLs möglich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Kostenloses Titelbild auf Wunsch, falls kein Bild geliefert wird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8183880" y="1691640"/>
            <a:ext cx="3367735" cy="1051560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2" name="Text 8"/>
          <p:cNvSpPr/>
          <p:nvPr/>
        </p:nvSpPr>
        <p:spPr>
          <a:xfrm>
            <a:off x="8229600" y="1746504"/>
            <a:ext cx="32762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349 €</a:t>
            </a:r>
            <a:endParaRPr lang="en-US" sz="2600" dirty="0"/>
          </a:p>
        </p:txBody>
      </p:sp>
      <p:sp>
        <p:nvSpPr>
          <p:cNvPr id="13" name="Text 9"/>
          <p:cNvSpPr/>
          <p:nvPr/>
        </p:nvSpPr>
        <p:spPr>
          <a:xfrm>
            <a:off x="8229600" y="2432304"/>
            <a:ext cx="3276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netto pro Beitrag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8183880" y="2926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GEEIGNET FÜR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8183880" y="3246120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8293608" y="3396996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17" name="Text 13"/>
          <p:cNvSpPr/>
          <p:nvPr/>
        </p:nvSpPr>
        <p:spPr>
          <a:xfrm>
            <a:off x="8458200" y="3246120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Produkt- &amp; Servicevorstellungen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8183880" y="3721608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293608" y="3872484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0" name="Text 16"/>
          <p:cNvSpPr/>
          <p:nvPr/>
        </p:nvSpPr>
        <p:spPr>
          <a:xfrm>
            <a:off x="8458200" y="3721608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Kampagnenartikel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8183880" y="4197096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2" name="Shape 18"/>
          <p:cNvSpPr/>
          <p:nvPr/>
        </p:nvSpPr>
        <p:spPr>
          <a:xfrm>
            <a:off x="8293608" y="4347972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3" name="Text 19"/>
          <p:cNvSpPr/>
          <p:nvPr/>
        </p:nvSpPr>
        <p:spPr>
          <a:xfrm>
            <a:off x="8458200" y="4197096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Landingpage-Verlinkung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8183880" y="4672584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Shape 21"/>
          <p:cNvSpPr/>
          <p:nvPr/>
        </p:nvSpPr>
        <p:spPr>
          <a:xfrm>
            <a:off x="8293608" y="4823460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6" name="Text 22"/>
          <p:cNvSpPr/>
          <p:nvPr/>
        </p:nvSpPr>
        <p:spPr>
          <a:xfrm>
            <a:off x="8458200" y="4672584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PR-nahe Werbeinhalte</a:t>
            </a:r>
            <a:endParaRPr lang="en-US" sz="1100" dirty="0"/>
          </a:p>
        </p:txBody>
      </p:sp>
      <p:sp>
        <p:nvSpPr>
          <p:cNvPr id="27" name="Shape 23"/>
          <p:cNvSpPr/>
          <p:nvPr/>
        </p:nvSpPr>
        <p:spPr>
          <a:xfrm>
            <a:off x="8183880" y="5221224"/>
            <a:ext cx="3367735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8" name="Text 24"/>
          <p:cNvSpPr/>
          <p:nvPr/>
        </p:nvSpPr>
        <p:spPr>
          <a:xfrm>
            <a:off x="8366760" y="5221224"/>
            <a:ext cx="300197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Content-Anforderungen: mindestens 800 Wörter, Artikelbild im Querformat 16:9. Dofollow-Links sind in diesem Format nicht möglich.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FORMAT 03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Gastartikel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Media-Kit für Werbekunden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07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694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Fachbeitrag externer Autorinnen und Autoren zur Sichtbarmachung von Expertise. Nicht werblich gedacht — sondern als Plattform für echtes Fachwissen.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640080" y="2697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LEISTUNGSUMFANG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017520"/>
            <a:ext cx="6949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Fachbeitrag, mindestens 1.000 Wörter, 100 % einzigartiger Inhalt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Kein werblicher Charakter, klares Fachthema mit Mehrwert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Kurzer Teaser / Einleitung mit 3 bis 5 Sätzen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Mindestens 2 Bilder mit Quellenangabe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Externe Links nur zu informativen Quellen (nofollow)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Eigenes Autorenprofil mit Vita, Foto &amp; Social-Link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8183880" y="1691640"/>
            <a:ext cx="3367735" cy="1051560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2" name="Text 8"/>
          <p:cNvSpPr/>
          <p:nvPr/>
        </p:nvSpPr>
        <p:spPr>
          <a:xfrm>
            <a:off x="8229600" y="1746504"/>
            <a:ext cx="32762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99 €</a:t>
            </a:r>
            <a:endParaRPr lang="en-US" sz="2600" dirty="0"/>
          </a:p>
        </p:txBody>
      </p:sp>
      <p:sp>
        <p:nvSpPr>
          <p:cNvPr id="13" name="Text 9"/>
          <p:cNvSpPr/>
          <p:nvPr/>
        </p:nvSpPr>
        <p:spPr>
          <a:xfrm>
            <a:off x="8229600" y="2432304"/>
            <a:ext cx="3276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Servicegebühr (Unternehmen)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8183880" y="2926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PREISMODELLE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8183880" y="3246120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8293608" y="3396996"/>
            <a:ext cx="82296" cy="82296"/>
          </a:xfrm>
          <a:prstGeom prst="ellipse">
            <a:avLst/>
          </a:prstGeom>
          <a:solidFill>
            <a:srgbClr val="1F8A5B"/>
          </a:solidFill>
          <a:ln/>
        </p:spPr>
      </p:sp>
      <p:sp>
        <p:nvSpPr>
          <p:cNvPr id="17" name="Text 13"/>
          <p:cNvSpPr/>
          <p:nvPr/>
        </p:nvSpPr>
        <p:spPr>
          <a:xfrm>
            <a:off x="8458200" y="3246120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Unternehmen: 99 € Servicegebühr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8183880" y="3721608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293608" y="3872484"/>
            <a:ext cx="82296" cy="82296"/>
          </a:xfrm>
          <a:prstGeom prst="ellipse">
            <a:avLst/>
          </a:prstGeom>
          <a:solidFill>
            <a:srgbClr val="1F8A5B"/>
          </a:solidFill>
          <a:ln/>
        </p:spPr>
      </p:sp>
      <p:sp>
        <p:nvSpPr>
          <p:cNvPr id="20" name="Text 16"/>
          <p:cNvSpPr/>
          <p:nvPr/>
        </p:nvSpPr>
        <p:spPr>
          <a:xfrm>
            <a:off x="8458200" y="3721608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Wissenschaft / Gesellschaft: kostenlos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8183880" y="4197096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2" name="Shape 18"/>
          <p:cNvSpPr/>
          <p:nvPr/>
        </p:nvSpPr>
        <p:spPr>
          <a:xfrm>
            <a:off x="8293608" y="4347972"/>
            <a:ext cx="82296" cy="82296"/>
          </a:xfrm>
          <a:prstGeom prst="ellipse">
            <a:avLst/>
          </a:prstGeom>
          <a:solidFill>
            <a:srgbClr val="1F8A5B"/>
          </a:solidFill>
          <a:ln/>
        </p:spPr>
      </p:sp>
      <p:sp>
        <p:nvSpPr>
          <p:cNvPr id="23" name="Text 19"/>
          <p:cNvSpPr/>
          <p:nvPr/>
        </p:nvSpPr>
        <p:spPr>
          <a:xfrm>
            <a:off x="8458200" y="4197096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Unternehmen ggü. Backlink: kostenlos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8183880" y="4745736"/>
            <a:ext cx="3367735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Text 21"/>
          <p:cNvSpPr/>
          <p:nvPr/>
        </p:nvSpPr>
        <p:spPr>
          <a:xfrm>
            <a:off x="8366760" y="4745736"/>
            <a:ext cx="300197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Geeignet für Fachautor:innen, Thought Leadership ohne Werbedruck sowie Wissenschafts- und Gesellschaftsthemen.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FORMAT 04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Link Insertion / Niche Edit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Media-Kit für Werbekunden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08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694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Ein Kundenlink wird redaktionell sinnvoll in einen bereits bestehenden, thematisch passenden Artikel auf digital-magazin.de eingebettet — kein mechanischer Eingriff, sondern echte Erweiterung.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640080" y="2697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LEISTUNGSUMFANG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017520"/>
            <a:ext cx="6949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Prüfung eines passenden bestehenden Artikels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Redaktionelle Erweiterung des Artikels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Natürliche Einbindung des Kundenlinks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Anpassung des Ankertexts bei Bedarf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Veröffentlichung der aktualisierten Artikelfassung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8183880" y="1691640"/>
            <a:ext cx="3367735" cy="1051560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2" name="Text 8"/>
          <p:cNvSpPr/>
          <p:nvPr/>
        </p:nvSpPr>
        <p:spPr>
          <a:xfrm>
            <a:off x="8229600" y="1746504"/>
            <a:ext cx="32762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449 €</a:t>
            </a:r>
            <a:endParaRPr lang="en-US" sz="2600" dirty="0"/>
          </a:p>
        </p:txBody>
      </p:sp>
      <p:sp>
        <p:nvSpPr>
          <p:cNvPr id="13" name="Text 9"/>
          <p:cNvSpPr/>
          <p:nvPr/>
        </p:nvSpPr>
        <p:spPr>
          <a:xfrm>
            <a:off x="8229600" y="2432304"/>
            <a:ext cx="3276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netto pro Link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8183880" y="2926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GEEIGNET FÜR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8183880" y="3246120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8293608" y="3396996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17" name="Text 13"/>
          <p:cNvSpPr/>
          <p:nvPr/>
        </p:nvSpPr>
        <p:spPr>
          <a:xfrm>
            <a:off x="8458200" y="3246120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Kunden mit hochwertiger Zielseite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8183880" y="3721608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293608" y="3872484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0" name="Text 16"/>
          <p:cNvSpPr/>
          <p:nvPr/>
        </p:nvSpPr>
        <p:spPr>
          <a:xfrm>
            <a:off x="8458200" y="3721608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Ergänzung bestehender dm-Artikel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8183880" y="4197096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2" name="Shape 18"/>
          <p:cNvSpPr/>
          <p:nvPr/>
        </p:nvSpPr>
        <p:spPr>
          <a:xfrm>
            <a:off x="8293608" y="4347972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3" name="Text 19"/>
          <p:cNvSpPr/>
          <p:nvPr/>
        </p:nvSpPr>
        <p:spPr>
          <a:xfrm>
            <a:off x="8458200" y="4197096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Linkbuilding mit Anspruch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8183880" y="4745736"/>
            <a:ext cx="3367735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Text 21"/>
          <p:cNvSpPr/>
          <p:nvPr/>
        </p:nvSpPr>
        <p:spPr>
          <a:xfrm>
            <a:off x="8366760" y="4745736"/>
            <a:ext cx="300197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Es gelten dieselben strengen Linkregeln wie beim Editorial — keine Startseiten, Produktseiten oder reinen Verkaufsseiten.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FORMAT 05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Pressemitteilung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Media-Kit für Werbekunden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09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694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Veröffentlichung passender Pressemitteilungen im redaktionellen Umfeld des Magazins — für Unternehmensnews, Produktankündigungen, Studien und Events mit Digitalbezug.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640080" y="2697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LEISTUNGSUMFANG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017520"/>
            <a:ext cx="6949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Veröffentlichung einer gelieferten Pressemitteilung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Redaktionelle Prüfung auf Themenrelevanz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Dauerhafte Online-Verfügbarkeit auf Wunsch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Mindestens 24 Monate Laufzeitgarantie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Mehr als 500 bisher veröffentlichte Pressemitteilungen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8183880" y="1691640"/>
            <a:ext cx="3367735" cy="1051560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2" name="Text 8"/>
          <p:cNvSpPr/>
          <p:nvPr/>
        </p:nvSpPr>
        <p:spPr>
          <a:xfrm>
            <a:off x="8229600" y="1746504"/>
            <a:ext cx="32762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69 €</a:t>
            </a:r>
            <a:endParaRPr lang="en-US" sz="2600" dirty="0"/>
          </a:p>
        </p:txBody>
      </p:sp>
      <p:sp>
        <p:nvSpPr>
          <p:cNvPr id="13" name="Text 9"/>
          <p:cNvSpPr/>
          <p:nvPr/>
        </p:nvSpPr>
        <p:spPr>
          <a:xfrm>
            <a:off x="8229600" y="2432304"/>
            <a:ext cx="3276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netto pro Pressemitteilung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8183880" y="2926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GEEIGNET FÜR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8183880" y="3246120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8293608" y="3396996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17" name="Text 13"/>
          <p:cNvSpPr/>
          <p:nvPr/>
        </p:nvSpPr>
        <p:spPr>
          <a:xfrm>
            <a:off x="8458200" y="3246120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PR-Agenturen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8183880" y="3721608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293608" y="3872484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0" name="Text 16"/>
          <p:cNvSpPr/>
          <p:nvPr/>
        </p:nvSpPr>
        <p:spPr>
          <a:xfrm>
            <a:off x="8458200" y="3721608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Unternehmen mit Tech-/Digitalbezug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8183880" y="4197096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2" name="Shape 18"/>
          <p:cNvSpPr/>
          <p:nvPr/>
        </p:nvSpPr>
        <p:spPr>
          <a:xfrm>
            <a:off x="8293608" y="4347972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3" name="Text 19"/>
          <p:cNvSpPr/>
          <p:nvPr/>
        </p:nvSpPr>
        <p:spPr>
          <a:xfrm>
            <a:off x="8458200" y="4197096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Studienanbieter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8183880" y="4672584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Shape 21"/>
          <p:cNvSpPr/>
          <p:nvPr/>
        </p:nvSpPr>
        <p:spPr>
          <a:xfrm>
            <a:off x="8293608" y="4823460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6" name="Text 22"/>
          <p:cNvSpPr/>
          <p:nvPr/>
        </p:nvSpPr>
        <p:spPr>
          <a:xfrm>
            <a:off x="8458200" y="4672584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Eventveranstalter</a:t>
            </a:r>
            <a:endParaRPr lang="en-US" sz="1100" dirty="0"/>
          </a:p>
        </p:txBody>
      </p:sp>
      <p:sp>
        <p:nvSpPr>
          <p:cNvPr id="27" name="Shape 23"/>
          <p:cNvSpPr/>
          <p:nvPr/>
        </p:nvSpPr>
        <p:spPr>
          <a:xfrm>
            <a:off x="8183880" y="5221224"/>
            <a:ext cx="3367735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8" name="Text 24"/>
          <p:cNvSpPr/>
          <p:nvPr/>
        </p:nvSpPr>
        <p:spPr>
          <a:xfrm>
            <a:off x="8366760" y="5221224"/>
            <a:ext cx="300197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Nicht passend: fachfremde Lifestyle-PR, rein lokale Meldungen ohne Digitalbezug, dünne SEO-Texte ohne Nachrichtenwert.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Media-Kit – digital-magazin.de</dc:title>
  <dc:subject>Buchbare Content-Formate für Werbekunden</dc:subject>
  <dc:creator>digital-magazin.de</dc:creator>
  <cp:lastModifiedBy>digital-magazin.de</cp:lastModifiedBy>
  <cp:revision>1</cp:revision>
  <dcterms:created xsi:type="dcterms:W3CDTF">2026-06-18T12:10:09Z</dcterms:created>
  <dcterms:modified xsi:type="dcterms:W3CDTF">2026-06-18T12:10:09Z</dcterms:modified>
</cp:coreProperties>
</file>